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44" r:id="rId3"/>
  </p:sldMasterIdLst>
  <p:notesMasterIdLst>
    <p:notesMasterId r:id="rId163"/>
  </p:notesMasterIdLst>
  <p:sldIdLst>
    <p:sldId id="256" r:id="rId4"/>
    <p:sldId id="470" r:id="rId5"/>
    <p:sldId id="447" r:id="rId6"/>
    <p:sldId id="452" r:id="rId7"/>
    <p:sldId id="453" r:id="rId8"/>
    <p:sldId id="405" r:id="rId9"/>
    <p:sldId id="509" r:id="rId10"/>
    <p:sldId id="397" r:id="rId11"/>
    <p:sldId id="454" r:id="rId12"/>
    <p:sldId id="455" r:id="rId13"/>
    <p:sldId id="399" r:id="rId14"/>
    <p:sldId id="400" r:id="rId15"/>
    <p:sldId id="396" r:id="rId16"/>
    <p:sldId id="456" r:id="rId17"/>
    <p:sldId id="402" r:id="rId18"/>
    <p:sldId id="398" r:id="rId19"/>
    <p:sldId id="395" r:id="rId20"/>
    <p:sldId id="391" r:id="rId21"/>
    <p:sldId id="393" r:id="rId22"/>
    <p:sldId id="394" r:id="rId23"/>
    <p:sldId id="457" r:id="rId24"/>
    <p:sldId id="392" r:id="rId25"/>
    <p:sldId id="274" r:id="rId26"/>
    <p:sldId id="276" r:id="rId27"/>
    <p:sldId id="366" r:id="rId28"/>
    <p:sldId id="279" r:id="rId29"/>
    <p:sldId id="368" r:id="rId30"/>
    <p:sldId id="369" r:id="rId31"/>
    <p:sldId id="371" r:id="rId32"/>
    <p:sldId id="374" r:id="rId33"/>
    <p:sldId id="284" r:id="rId34"/>
    <p:sldId id="288" r:id="rId35"/>
    <p:sldId id="285" r:id="rId36"/>
    <p:sldId id="458" r:id="rId37"/>
    <p:sldId id="459" r:id="rId38"/>
    <p:sldId id="460" r:id="rId39"/>
    <p:sldId id="461" r:id="rId40"/>
    <p:sldId id="291" r:id="rId41"/>
    <p:sldId id="293" r:id="rId42"/>
    <p:sldId id="518" r:id="rId43"/>
    <p:sldId id="388" r:id="rId44"/>
    <p:sldId id="389" r:id="rId45"/>
    <p:sldId id="476" r:id="rId46"/>
    <p:sldId id="296" r:id="rId47"/>
    <p:sldId id="390" r:id="rId48"/>
    <p:sldId id="298" r:id="rId49"/>
    <p:sldId id="300" r:id="rId50"/>
    <p:sldId id="469" r:id="rId51"/>
    <p:sldId id="316" r:id="rId52"/>
    <p:sldId id="321" r:id="rId53"/>
    <p:sldId id="465" r:id="rId54"/>
    <p:sldId id="466" r:id="rId55"/>
    <p:sldId id="467" r:id="rId56"/>
    <p:sldId id="471" r:id="rId57"/>
    <p:sldId id="472" r:id="rId58"/>
    <p:sldId id="307" r:id="rId59"/>
    <p:sldId id="463" r:id="rId60"/>
    <p:sldId id="464" r:id="rId61"/>
    <p:sldId id="375" r:id="rId62"/>
    <p:sldId id="304" r:id="rId63"/>
    <p:sldId id="435" r:id="rId64"/>
    <p:sldId id="311" r:id="rId65"/>
    <p:sldId id="474" r:id="rId66"/>
    <p:sldId id="410" r:id="rId67"/>
    <p:sldId id="312" r:id="rId68"/>
    <p:sldId id="408" r:id="rId69"/>
    <p:sldId id="437" r:id="rId70"/>
    <p:sldId id="365" r:id="rId71"/>
    <p:sldId id="407" r:id="rId72"/>
    <p:sldId id="314" r:id="rId73"/>
    <p:sldId id="477" r:id="rId74"/>
    <p:sldId id="462" r:id="rId75"/>
    <p:sldId id="478" r:id="rId76"/>
    <p:sldId id="479" r:id="rId77"/>
    <p:sldId id="480" r:id="rId78"/>
    <p:sldId id="481" r:id="rId79"/>
    <p:sldId id="301" r:id="rId80"/>
    <p:sldId id="302" r:id="rId81"/>
    <p:sldId id="412" r:id="rId82"/>
    <p:sldId id="323" r:id="rId83"/>
    <p:sldId id="326" r:id="rId84"/>
    <p:sldId id="305" r:id="rId85"/>
    <p:sldId id="315" r:id="rId86"/>
    <p:sldId id="440" r:id="rId87"/>
    <p:sldId id="327" r:id="rId88"/>
    <p:sldId id="414" r:id="rId89"/>
    <p:sldId id="434" r:id="rId90"/>
    <p:sldId id="322" r:id="rId91"/>
    <p:sldId id="445" r:id="rId92"/>
    <p:sldId id="450" r:id="rId93"/>
    <p:sldId id="482" r:id="rId94"/>
    <p:sldId id="332" r:id="rId95"/>
    <p:sldId id="427" r:id="rId96"/>
    <p:sldId id="415" r:id="rId97"/>
    <p:sldId id="329" r:id="rId98"/>
    <p:sldId id="331" r:id="rId99"/>
    <p:sldId id="483" r:id="rId100"/>
    <p:sldId id="334" r:id="rId101"/>
    <p:sldId id="335" r:id="rId102"/>
    <p:sldId id="485" r:id="rId103"/>
    <p:sldId id="486" r:id="rId104"/>
    <p:sldId id="487" r:id="rId105"/>
    <p:sldId id="340" r:id="rId106"/>
    <p:sldId id="488" r:id="rId107"/>
    <p:sldId id="490" r:id="rId108"/>
    <p:sldId id="491" r:id="rId109"/>
    <p:sldId id="492" r:id="rId110"/>
    <p:sldId id="493" r:id="rId111"/>
    <p:sldId id="494" r:id="rId112"/>
    <p:sldId id="338" r:id="rId113"/>
    <p:sldId id="430" r:id="rId114"/>
    <p:sldId id="428" r:id="rId115"/>
    <p:sldId id="495" r:id="rId116"/>
    <p:sldId id="496" r:id="rId117"/>
    <p:sldId id="497" r:id="rId118"/>
    <p:sldId id="498" r:id="rId119"/>
    <p:sldId id="499" r:id="rId120"/>
    <p:sldId id="500" r:id="rId121"/>
    <p:sldId id="519" r:id="rId122"/>
    <p:sldId id="310" r:id="rId123"/>
    <p:sldId id="372" r:id="rId124"/>
    <p:sldId id="436" r:id="rId125"/>
    <p:sldId id="343" r:id="rId126"/>
    <p:sldId id="344" r:id="rId127"/>
    <p:sldId id="502" r:id="rId128"/>
    <p:sldId id="515" r:id="rId129"/>
    <p:sldId id="438" r:id="rId130"/>
    <p:sldId id="345" r:id="rId131"/>
    <p:sldId id="346" r:id="rId132"/>
    <p:sldId id="503" r:id="rId133"/>
    <p:sldId id="504" r:id="rId134"/>
    <p:sldId id="417" r:id="rId135"/>
    <p:sldId id="418" r:id="rId136"/>
    <p:sldId id="505" r:id="rId137"/>
    <p:sldId id="422" r:id="rId138"/>
    <p:sldId id="507" r:id="rId139"/>
    <p:sldId id="506" r:id="rId140"/>
    <p:sldId id="508" r:id="rId141"/>
    <p:sldId id="419" r:id="rId142"/>
    <p:sldId id="351" r:id="rId143"/>
    <p:sldId id="355" r:id="rId144"/>
    <p:sldId id="425" r:id="rId145"/>
    <p:sldId id="426" r:id="rId146"/>
    <p:sldId id="510" r:id="rId147"/>
    <p:sldId id="442" r:id="rId148"/>
    <p:sldId id="358" r:id="rId149"/>
    <p:sldId id="444" r:id="rId150"/>
    <p:sldId id="517" r:id="rId151"/>
    <p:sldId id="511" r:id="rId152"/>
    <p:sldId id="512" r:id="rId153"/>
    <p:sldId id="516" r:id="rId154"/>
    <p:sldId id="361" r:id="rId155"/>
    <p:sldId id="520" r:id="rId156"/>
    <p:sldId id="424" r:id="rId157"/>
    <p:sldId id="484" r:id="rId158"/>
    <p:sldId id="370" r:id="rId159"/>
    <p:sldId id="380" r:id="rId160"/>
    <p:sldId id="381" r:id="rId161"/>
    <p:sldId id="387" r:id="rId1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015"/>
    <a:srgbClr val="FF33CC"/>
    <a:srgbClr val="1314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39" autoAdjust="0"/>
  </p:normalViewPr>
  <p:slideViewPr>
    <p:cSldViewPr>
      <p:cViewPr>
        <p:scale>
          <a:sx n="123" d="100"/>
          <a:sy n="123" d="100"/>
        </p:scale>
        <p:origin x="-126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slide" Target="slides/slide135.xml"/><Relationship Id="rId154" Type="http://schemas.openxmlformats.org/officeDocument/2006/relationships/slide" Target="slides/slide151.xml"/><Relationship Id="rId159" Type="http://schemas.openxmlformats.org/officeDocument/2006/relationships/slide" Target="slides/slide156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65" Type="http://schemas.openxmlformats.org/officeDocument/2006/relationships/viewProps" Target="view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6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8A154-1B0D-42F0-A591-4EB397BB5CB4}" type="datetimeFigureOut">
              <a:rPr lang="en-US" smtClean="0"/>
              <a:t>2/27/2014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208F6-F5C7-4FC0-A9C6-072CEFFBB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4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08F6-F5C7-4FC0-A9C6-072CEFFBB9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17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here’s another of my favorites (I say that a lot)…SISTER</a:t>
            </a:r>
            <a:r>
              <a:rPr lang="en-US" baseline="0" dirty="0" smtClean="0"/>
              <a:t> RUBY.  Grew very well and had exceptional form.  Beautiful colors. NICE.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08F6-F5C7-4FC0-A9C6-072CEFFBB9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53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haven’t grown either of these.  Fred says Hey</a:t>
            </a:r>
            <a:r>
              <a:rPr lang="en-US" baseline="0" dirty="0" smtClean="0"/>
              <a:t> Jack “will win cycles of bloom and lots of queens”. Most colorful of all his roses. Phillip’s looks good; superior form.  Named for baseball playing grandson. Per Fed could be better than Mr. Caleb.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08F6-F5C7-4FC0-A9C6-072CEFFBB9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1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Heard that Eddie was naming a</a:t>
            </a:r>
            <a:r>
              <a:rPr lang="en-US" baseline="0" dirty="0" smtClean="0"/>
              <a:t> rose for himself but Fred beat him to the punch.  Lots of petals.  It should be good.  K&amp;M this year.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08F6-F5C7-4FC0-A9C6-072CEFFBB9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80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Sister Jane is</a:t>
            </a:r>
            <a:r>
              <a:rPr lang="en-US" baseline="0" dirty="0" smtClean="0"/>
              <a:t> pink and yellow.  Has excellent form and color.  It did very well but my vote was for the other sister.  Sister Ruby.  Loving You is a beautiful ruffled ivory rose with good centers and size. It holds forever. Short bush in comparison to Fred’s other roses.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08F6-F5C7-4FC0-A9C6-072CEFFBB9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71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Looks</a:t>
            </a:r>
            <a:r>
              <a:rPr lang="en-US" baseline="0" dirty="0" smtClean="0"/>
              <a:t> wildly </a:t>
            </a:r>
            <a:r>
              <a:rPr lang="en-US" baseline="0" dirty="0" err="1" smtClean="0"/>
              <a:t>ruffledbut</a:t>
            </a:r>
            <a:r>
              <a:rPr lang="en-US" baseline="0" dirty="0" smtClean="0"/>
              <a:t> I’m going to try it.  Maybe it just had a bad hair day! I’ll let you know more about it.  K&amp;M this year.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08F6-F5C7-4FC0-A9C6-072CEFFBB9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51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Fred says this one has it all—color, form and size and to look for queens from it.  The Top Gun club voted</a:t>
            </a:r>
            <a:r>
              <a:rPr lang="en-US" baseline="0" dirty="0" smtClean="0"/>
              <a:t> to name this </a:t>
            </a:r>
            <a:r>
              <a:rPr lang="en-US" baseline="0" dirty="0" err="1" smtClean="0"/>
              <a:t>rose..TOP</a:t>
            </a:r>
            <a:r>
              <a:rPr lang="en-US" baseline="0" dirty="0" smtClean="0"/>
              <a:t> GUN.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08F6-F5C7-4FC0-A9C6-072CEFFBB9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16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2011 intro.</a:t>
            </a:r>
            <a:r>
              <a:rPr lang="en-US" baseline="0" dirty="0" smtClean="0"/>
              <a:t>  After Frank’s death, PF was sent to Greenheart for evaluation.  This dark pink glows in the garden due to the strong reddish pink coloration.  Disease resistant. A few available from Whit Wells, For Love of Roses.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08F6-F5C7-4FC0-A9C6-072CEFFBB94C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61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08F6-F5C7-4FC0-A9C6-072CEFFBB94C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96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>
                <a:solidFill>
                  <a:srgbClr val="94C600"/>
                </a:solidFill>
              </a:rPr>
              <a:pPr/>
              <a:t>‹#›</a:t>
            </a:fld>
            <a:endParaRPr lang="en-US">
              <a:solidFill>
                <a:srgbClr val="94C60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>
                <a:solidFill>
                  <a:srgbClr val="94C600"/>
                </a:solidFill>
              </a:rPr>
              <a:pPr/>
              <a:t>‹#›</a:t>
            </a:fld>
            <a:endParaRPr lang="en-US">
              <a:solidFill>
                <a:srgbClr val="94C60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6C8781E9-818A-4FBD-87F1-45BA6BA8477D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C8781E9-818A-4FBD-87F1-45BA6BA8477D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C8781E9-818A-4FBD-87F1-45BA6BA8477D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6C8781E9-818A-4FBD-87F1-45BA6BA8477D}" type="datetimeFigureOut">
              <a:rPr lang="en-US" smtClean="0"/>
              <a:pPr/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9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7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1.jpg"/><Relationship Id="rId4" Type="http://schemas.openxmlformats.org/officeDocument/2006/relationships/image" Target="../media/image170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3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2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2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3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2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2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2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2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2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2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2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2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2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3.jp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2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3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29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29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6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5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1.jp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g"/><Relationship Id="rId9" Type="http://schemas.openxmlformats.org/officeDocument/2006/relationships/image" Target="../media/image133.jp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7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Castellar" pitchFamily="18" charset="0"/>
              </a:rPr>
              <a:t>CHOICE ROSES FOR 2012: </a:t>
            </a:r>
            <a:br>
              <a:rPr lang="en-US" sz="2700" dirty="0" smtClean="0">
                <a:solidFill>
                  <a:schemeClr val="bg1"/>
                </a:solidFill>
                <a:latin typeface="Castellar" pitchFamily="18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Castellar" pitchFamily="18" charset="0"/>
              </a:rPr>
              <a:t>Latest and Classic</a:t>
            </a:r>
            <a:r>
              <a:rPr lang="en-US" dirty="0" smtClean="0">
                <a:solidFill>
                  <a:schemeClr val="bg1"/>
                </a:solidFill>
                <a:latin typeface="Castellar" pitchFamily="18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stellar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	</a:t>
            </a:r>
            <a:endParaRPr lang="en-US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352800"/>
            <a:ext cx="4419600" cy="14478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70000" lnSpcReduction="20000"/>
          </a:bodyPr>
          <a:lstStyle/>
          <a:p>
            <a:pPr algn="ctr"/>
            <a:endParaRPr lang="en-US" sz="2400" dirty="0" smtClean="0">
              <a:solidFill>
                <a:schemeClr val="tx1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South Central District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 Winter Workshop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Carol Shockley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Central Arkansas Rose Society</a:t>
            </a:r>
            <a:endParaRPr lang="en-US" sz="1400" dirty="0">
              <a:solidFill>
                <a:schemeClr val="tx1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304800"/>
            <a:ext cx="426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Bell MT" pitchFamily="18" charset="0"/>
              </a:rPr>
              <a:t>FindingRoyalty</a:t>
            </a:r>
            <a:endParaRPr lang="en-US" sz="4400" b="1" dirty="0" smtClean="0">
              <a:latin typeface="Bell MT" pitchFamily="18" charset="0"/>
            </a:endParaRPr>
          </a:p>
          <a:p>
            <a:pPr algn="ctr"/>
            <a:r>
              <a:rPr lang="en-US" sz="4400" b="1" dirty="0">
                <a:latin typeface="Bell MT" pitchFamily="18" charset="0"/>
              </a:rPr>
              <a:t>~</a:t>
            </a:r>
            <a:endParaRPr lang="en-US" sz="4400" b="1" dirty="0" smtClean="0">
              <a:latin typeface="Bell MT" pitchFamily="18" charset="0"/>
            </a:endParaRPr>
          </a:p>
          <a:p>
            <a:pPr algn="ctr"/>
            <a:r>
              <a:rPr lang="en-US" sz="3200" b="1" dirty="0" smtClean="0">
                <a:latin typeface="Bell MT" pitchFamily="18" charset="0"/>
              </a:rPr>
              <a:t>Exhibition Roses</a:t>
            </a:r>
            <a:endParaRPr lang="en-US" sz="3200" b="1" dirty="0">
              <a:latin typeface="Bell MT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5850499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1, 2014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19" y="76200"/>
            <a:ext cx="2898339" cy="21737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201595"/>
            <a:ext cx="2247900" cy="2038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955" y="4239945"/>
            <a:ext cx="2425190" cy="181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215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GEMINI’S CHARM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Hybrid Tea by Fred Wright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2324100"/>
            <a:ext cx="5262562" cy="3508375"/>
          </a:xfrm>
        </p:spPr>
      </p:pic>
      <p:sp>
        <p:nvSpPr>
          <p:cNvPr id="5" name="TextBox 4"/>
          <p:cNvSpPr txBox="1"/>
          <p:nvPr/>
        </p:nvSpPr>
        <p:spPr>
          <a:xfrm>
            <a:off x="4343400" y="6019800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1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GHOSTZAPPER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400" dirty="0" err="1" smtClean="0">
                <a:solidFill>
                  <a:schemeClr val="tx1"/>
                </a:solidFill>
              </a:rPr>
              <a:t>Miniflora</a:t>
            </a:r>
            <a:r>
              <a:rPr lang="en-US" sz="2400" dirty="0" smtClean="0">
                <a:solidFill>
                  <a:schemeClr val="tx1"/>
                </a:solidFill>
              </a:rPr>
              <a:t> by David Clemons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43" y="2312988"/>
            <a:ext cx="2620565" cy="349408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312988"/>
            <a:ext cx="2133600" cy="3476630"/>
          </a:xfrm>
        </p:spPr>
      </p:pic>
      <p:sp>
        <p:nvSpPr>
          <p:cNvPr id="7" name="TextBox 6"/>
          <p:cNvSpPr txBox="1"/>
          <p:nvPr/>
        </p:nvSpPr>
        <p:spPr>
          <a:xfrm>
            <a:off x="1371600" y="5943600"/>
            <a:ext cx="2704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Andrew Hearne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562600" y="5867400"/>
            <a:ext cx="2005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Clemons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1807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TAMMY CLEMONS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dirty="0" err="1" smtClean="0">
                <a:solidFill>
                  <a:schemeClr val="tx1"/>
                </a:solidFill>
              </a:rPr>
              <a:t>Miniflora</a:t>
            </a:r>
            <a:r>
              <a:rPr lang="en-US" sz="2400" dirty="0" smtClean="0">
                <a:solidFill>
                  <a:schemeClr val="tx1"/>
                </a:solidFill>
              </a:rPr>
              <a:t> by David Clemons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938" y="2324100"/>
            <a:ext cx="2943136" cy="3508375"/>
          </a:xfrm>
        </p:spPr>
      </p:pic>
      <p:sp>
        <p:nvSpPr>
          <p:cNvPr id="5" name="TextBox 4"/>
          <p:cNvSpPr txBox="1"/>
          <p:nvPr/>
        </p:nvSpPr>
        <p:spPr>
          <a:xfrm>
            <a:off x="1219200" y="3505200"/>
            <a:ext cx="10668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2013</a:t>
            </a:r>
          </a:p>
          <a:p>
            <a:pPr algn="ctr"/>
            <a:r>
              <a:rPr lang="en-US" dirty="0" smtClean="0">
                <a:latin typeface="Arial Black" panose="020B0A04020102020204" pitchFamily="34" charset="0"/>
              </a:rPr>
              <a:t> ‘AOE’ Winner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4302" y="6019800"/>
            <a:ext cx="3023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Andrew Hearne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0999"/>
            <a:ext cx="2620946" cy="25552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986652"/>
            <a:ext cx="3429000" cy="3109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752600"/>
            <a:ext cx="3086100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8732" y="827603"/>
            <a:ext cx="3738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 TAMMY CLEMONS</a:t>
            </a:r>
          </a:p>
          <a:p>
            <a:pPr algn="ctr"/>
            <a:r>
              <a:rPr lang="en-US" sz="2000" b="1" dirty="0" smtClean="0"/>
              <a:t> </a:t>
            </a:r>
            <a:r>
              <a:rPr lang="en-US" sz="2000" dirty="0" err="1" smtClean="0"/>
              <a:t>Miniflora</a:t>
            </a:r>
            <a:r>
              <a:rPr lang="en-US" sz="2000" dirty="0" smtClean="0"/>
              <a:t> by David Clemons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718875" y="5898769"/>
            <a:ext cx="1638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Clemons and </a:t>
            </a:r>
          </a:p>
          <a:p>
            <a:r>
              <a:rPr lang="en-US" sz="1600" dirty="0" smtClean="0"/>
              <a:t>Hearne Photos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0" y="1981200"/>
            <a:ext cx="9906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2013</a:t>
            </a:r>
          </a:p>
          <a:p>
            <a:pPr algn="ctr"/>
            <a:r>
              <a:rPr lang="en-US" b="1" dirty="0" smtClean="0"/>
              <a:t>AOE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13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CLEMONS’ SEEDLINGS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           2-05-20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3110309"/>
            <a:ext cx="3419475" cy="256460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           </a:t>
            </a:r>
            <a:r>
              <a:rPr lang="en-US" dirty="0" smtClean="0">
                <a:solidFill>
                  <a:schemeClr val="tx1"/>
                </a:solidFill>
              </a:rPr>
              <a:t>4-06-1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124200"/>
            <a:ext cx="3733800" cy="2985144"/>
          </a:xfrm>
        </p:spPr>
      </p:pic>
    </p:spTree>
    <p:extLst>
      <p:ext uri="{BB962C8B-B14F-4D97-AF65-F5344CB8AC3E}">
        <p14:creationId xmlns:p14="http://schemas.microsoft.com/office/powerpoint/2010/main" val="3951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914400"/>
            <a:ext cx="7024744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DAVID CLEMONS 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en-US" sz="3200" b="1" dirty="0" smtClean="0">
                <a:solidFill>
                  <a:schemeClr val="tx1"/>
                </a:solidFill>
              </a:rPr>
              <a:t>MINIFLORAS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43200"/>
            <a:ext cx="2743200" cy="27432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20" y="2743200"/>
            <a:ext cx="2644047" cy="2743200"/>
          </a:xfrm>
        </p:spPr>
      </p:pic>
      <p:sp>
        <p:nvSpPr>
          <p:cNvPr id="7" name="TextBox 6"/>
          <p:cNvSpPr txBox="1"/>
          <p:nvPr/>
        </p:nvSpPr>
        <p:spPr>
          <a:xfrm>
            <a:off x="2209800" y="2260214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WHIRLAWAY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2282170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UNBRIDLED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24200" y="5880315"/>
            <a:ext cx="2478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Andrew Hearne Photos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3191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63658"/>
            <a:ext cx="7467600" cy="5988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000" y="1143000"/>
            <a:ext cx="1074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33CC"/>
                </a:solidFill>
                <a:latin typeface="Californian FB" panose="0207040306080B030204" pitchFamily="18" charset="0"/>
                <a:ea typeface="BatangChe" panose="02030609000101010101" pitchFamily="49" charset="-127"/>
                <a:cs typeface="Arial" panose="020B0604020202020204" pitchFamily="34" charset="0"/>
              </a:rPr>
              <a:t>JOY</a:t>
            </a:r>
            <a:endParaRPr lang="en-US" sz="4000" b="1" dirty="0">
              <a:solidFill>
                <a:srgbClr val="FF33CC"/>
              </a:solidFill>
              <a:latin typeface="Californian FB" panose="0207040306080B030204" pitchFamily="18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586740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33CC"/>
                </a:solidFill>
              </a:rPr>
              <a:t>BY  DAVID CLEMONS</a:t>
            </a:r>
            <a:endParaRPr lang="en-US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8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COCONUT SHRIMP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400" dirty="0" err="1" smtClean="0">
                <a:solidFill>
                  <a:srgbClr val="0F2015"/>
                </a:solidFill>
              </a:rPr>
              <a:t>Miniflora</a:t>
            </a:r>
            <a:r>
              <a:rPr lang="en-US" sz="2400" dirty="0" smtClean="0">
                <a:solidFill>
                  <a:srgbClr val="0F2015"/>
                </a:solidFill>
              </a:rPr>
              <a:t> by Bob Martin</a:t>
            </a:r>
            <a:endParaRPr lang="en-US" sz="2400" dirty="0">
              <a:solidFill>
                <a:srgbClr val="0F201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82" y="2324100"/>
            <a:ext cx="4586248" cy="3508375"/>
          </a:xfrm>
        </p:spPr>
      </p:pic>
      <p:sp>
        <p:nvSpPr>
          <p:cNvPr id="5" name="TextBox 4"/>
          <p:cNvSpPr txBox="1"/>
          <p:nvPr/>
        </p:nvSpPr>
        <p:spPr>
          <a:xfrm>
            <a:off x="3352800" y="5987534"/>
            <a:ext cx="2060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Dona Martin Photo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970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ANGEL GRACE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400" dirty="0" err="1" smtClean="0">
                <a:solidFill>
                  <a:srgbClr val="0F2015"/>
                </a:solidFill>
              </a:rPr>
              <a:t>Miniflora</a:t>
            </a:r>
            <a:r>
              <a:rPr lang="en-US" sz="2400" dirty="0" smtClean="0">
                <a:solidFill>
                  <a:srgbClr val="0F2015"/>
                </a:solidFill>
              </a:rPr>
              <a:t>  by Bob Martin</a:t>
            </a:r>
            <a:endParaRPr lang="en-US" sz="2400" b="1" dirty="0">
              <a:solidFill>
                <a:srgbClr val="0F201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83" y="2362810"/>
            <a:ext cx="4595446" cy="3430954"/>
          </a:xfrm>
        </p:spPr>
      </p:pic>
      <p:sp>
        <p:nvSpPr>
          <p:cNvPr id="5" name="TextBox 4"/>
          <p:cNvSpPr txBox="1"/>
          <p:nvPr/>
        </p:nvSpPr>
        <p:spPr>
          <a:xfrm>
            <a:off x="3429000" y="5867400"/>
            <a:ext cx="2060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Dona Martin Photo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7015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COPPER SUNSET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400" dirty="0" err="1" smtClean="0">
                <a:solidFill>
                  <a:srgbClr val="0F2015"/>
                </a:solidFill>
              </a:rPr>
              <a:t>Miniflora</a:t>
            </a:r>
            <a:r>
              <a:rPr lang="en-US" sz="2400" dirty="0" smtClean="0">
                <a:solidFill>
                  <a:srgbClr val="0F2015"/>
                </a:solidFill>
              </a:rPr>
              <a:t> by Bob Martin</a:t>
            </a:r>
            <a:endParaRPr lang="en-US" sz="2400" dirty="0">
              <a:solidFill>
                <a:srgbClr val="0F201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86" y="2368359"/>
            <a:ext cx="3901440" cy="3419856"/>
          </a:xfrm>
        </p:spPr>
      </p:pic>
      <p:sp>
        <p:nvSpPr>
          <p:cNvPr id="5" name="TextBox 4"/>
          <p:cNvSpPr txBox="1"/>
          <p:nvPr/>
        </p:nvSpPr>
        <p:spPr>
          <a:xfrm>
            <a:off x="3200400" y="5943600"/>
            <a:ext cx="2207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Bob Martin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24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ALAKAZAM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400" dirty="0" err="1" smtClean="0">
                <a:solidFill>
                  <a:srgbClr val="0F2015"/>
                </a:solidFill>
              </a:rPr>
              <a:t>Miniflora</a:t>
            </a:r>
            <a:r>
              <a:rPr lang="en-US" sz="2400" dirty="0" smtClean="0">
                <a:solidFill>
                  <a:srgbClr val="0F2015"/>
                </a:solidFill>
              </a:rPr>
              <a:t> by Bob Martin</a:t>
            </a:r>
            <a:endParaRPr lang="en-US" sz="2400" dirty="0">
              <a:solidFill>
                <a:srgbClr val="0F201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49" y="2324100"/>
            <a:ext cx="4162715" cy="3508375"/>
          </a:xfrm>
        </p:spPr>
      </p:pic>
      <p:sp>
        <p:nvSpPr>
          <p:cNvPr id="5" name="TextBox 4"/>
          <p:cNvSpPr txBox="1"/>
          <p:nvPr/>
        </p:nvSpPr>
        <p:spPr>
          <a:xfrm>
            <a:off x="3276600" y="5999158"/>
            <a:ext cx="2060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Dona Martin Photo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4823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MOM AND POP WRIGHT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Hybrid Tea by Fred Wright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80" y="2324100"/>
            <a:ext cx="5265853" cy="3508375"/>
          </a:xfrm>
        </p:spPr>
      </p:pic>
      <p:sp>
        <p:nvSpPr>
          <p:cNvPr id="5" name="Rectangle 4"/>
          <p:cNvSpPr/>
          <p:nvPr/>
        </p:nvSpPr>
        <p:spPr>
          <a:xfrm>
            <a:off x="5715000" y="2590800"/>
            <a:ext cx="1143000" cy="45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0" y="5943600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7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KLASSY LADY</a:t>
            </a:r>
            <a:r>
              <a:rPr lang="en-US" sz="2700" dirty="0" smtClean="0">
                <a:solidFill>
                  <a:schemeClr val="tx1"/>
                </a:solidFill>
              </a:rPr>
              <a:t> </a:t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Miniature by Diane </a:t>
            </a:r>
            <a:r>
              <a:rPr lang="en-US" sz="2700" dirty="0" err="1" smtClean="0">
                <a:solidFill>
                  <a:schemeClr val="tx1"/>
                </a:solidFill>
              </a:rPr>
              <a:t>Klassy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55" y="2324100"/>
            <a:ext cx="4271703" cy="3508375"/>
          </a:xfrm>
        </p:spPr>
      </p:pic>
      <p:sp>
        <p:nvSpPr>
          <p:cNvPr id="5" name="TextBox 4"/>
          <p:cNvSpPr txBox="1"/>
          <p:nvPr/>
        </p:nvSpPr>
        <p:spPr>
          <a:xfrm>
            <a:off x="4038600" y="6010759"/>
            <a:ext cx="218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Peter Alonso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05600" y="3810000"/>
            <a:ext cx="1731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</a:t>
            </a:r>
            <a:r>
              <a:rPr lang="en-US" sz="2400" dirty="0" smtClean="0"/>
              <a:t>Sport of </a:t>
            </a:r>
          </a:p>
          <a:p>
            <a:r>
              <a:rPr lang="en-US" sz="2400" dirty="0" err="1" smtClean="0"/>
              <a:t>Ms</a:t>
            </a:r>
            <a:r>
              <a:rPr lang="en-US" sz="2400" dirty="0" smtClean="0"/>
              <a:t> </a:t>
            </a:r>
            <a:r>
              <a:rPr lang="en-US" sz="2400" dirty="0" err="1" smtClean="0"/>
              <a:t>Flippins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822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“NOT FIRST CHOICE”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Whit Wells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520459"/>
            <a:ext cx="3048000" cy="3432048"/>
          </a:xfrm>
        </p:spPr>
      </p:pic>
      <p:sp>
        <p:nvSpPr>
          <p:cNvPr id="5" name="TextBox 4"/>
          <p:cNvSpPr txBox="1"/>
          <p:nvPr/>
        </p:nvSpPr>
        <p:spPr>
          <a:xfrm>
            <a:off x="2209800" y="6019800"/>
            <a:ext cx="4551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ForLoveOfRoses.com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80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MANUEL CUEVAS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Whit Wells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434658"/>
            <a:ext cx="3048000" cy="3432048"/>
          </a:xfrm>
        </p:spPr>
      </p:pic>
      <p:sp>
        <p:nvSpPr>
          <p:cNvPr id="5" name="TextBox 4"/>
          <p:cNvSpPr txBox="1"/>
          <p:nvPr/>
        </p:nvSpPr>
        <p:spPr>
          <a:xfrm>
            <a:off x="2133600" y="5987534"/>
            <a:ext cx="4551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ForLoveOfRoses.com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4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TATTOED DAUGHTER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400" dirty="0" err="1" smtClean="0">
                <a:solidFill>
                  <a:srgbClr val="0F2015"/>
                </a:solidFill>
              </a:rPr>
              <a:t>Miniflora</a:t>
            </a:r>
            <a:r>
              <a:rPr lang="en-US" sz="2400" dirty="0" smtClean="0">
                <a:solidFill>
                  <a:srgbClr val="0F2015"/>
                </a:solidFill>
              </a:rPr>
              <a:t> by Whit Wells</a:t>
            </a:r>
            <a:endParaRPr lang="en-US" sz="2400" b="1" dirty="0">
              <a:solidFill>
                <a:srgbClr val="0F201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90" y="2324100"/>
            <a:ext cx="4677833" cy="3508375"/>
          </a:xfrm>
        </p:spPr>
      </p:pic>
      <p:sp>
        <p:nvSpPr>
          <p:cNvPr id="5" name="TextBox 4"/>
          <p:cNvSpPr txBox="1"/>
          <p:nvPr/>
        </p:nvSpPr>
        <p:spPr>
          <a:xfrm>
            <a:off x="2971800" y="5926723"/>
            <a:ext cx="3514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and Naming by Bob Martin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572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THE STREAK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400" dirty="0" smtClean="0">
                <a:solidFill>
                  <a:srgbClr val="0F2015"/>
                </a:solidFill>
              </a:rPr>
              <a:t>Miniature by Whit Wells</a:t>
            </a:r>
            <a:endParaRPr lang="en-US" dirty="0">
              <a:solidFill>
                <a:srgbClr val="0F20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507078"/>
            <a:ext cx="2819399" cy="313172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505270"/>
            <a:ext cx="3419475" cy="3109522"/>
          </a:xfrm>
        </p:spPr>
      </p:pic>
      <p:sp>
        <p:nvSpPr>
          <p:cNvPr id="7" name="TextBox 6"/>
          <p:cNvSpPr txBox="1"/>
          <p:nvPr/>
        </p:nvSpPr>
        <p:spPr>
          <a:xfrm>
            <a:off x="2125759" y="5838944"/>
            <a:ext cx="4363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Photos Courtesy of For Love of Roses.com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6474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WHIT WELLS ROSES~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400" b="1" dirty="0" smtClean="0">
                <a:solidFill>
                  <a:srgbClr val="0F2015"/>
                </a:solidFill>
              </a:rPr>
              <a:t>For Love of Roses.com</a:t>
            </a:r>
            <a:endParaRPr lang="en-US" b="1" dirty="0">
              <a:solidFill>
                <a:srgbClr val="0F201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62200"/>
            <a:ext cx="2504256" cy="19999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08" y="3996154"/>
            <a:ext cx="2663881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359605"/>
            <a:ext cx="2550227" cy="1915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4419600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Emma Grace, Mini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0" y="6125879"/>
            <a:ext cx="1925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Abby’s Angel, MF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324600" y="4385846"/>
            <a:ext cx="1840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First Choice, MF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5410200"/>
            <a:ext cx="195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 by </a:t>
            </a:r>
          </a:p>
          <a:p>
            <a:r>
              <a:rPr lang="en-US" dirty="0" smtClean="0"/>
              <a:t>Andrew Hearne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0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3" y="721709"/>
            <a:ext cx="2456938" cy="2414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80" y="3581400"/>
            <a:ext cx="2730559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217" y="3519958"/>
            <a:ext cx="2805892" cy="2619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10153"/>
            <a:ext cx="2582712" cy="2569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9281" y="3150626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SUNGLOW, MF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0800" y="3125391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SHAMELESS, MF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8605" y="6096000"/>
            <a:ext cx="2526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BALDO VILLEGAS, MF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52835" y="609600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 TROY GARRETT, MF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43008" y="2057400"/>
            <a:ext cx="27302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More beautiful</a:t>
            </a:r>
          </a:p>
          <a:p>
            <a:pPr algn="ctr"/>
            <a:r>
              <a:rPr lang="en-US" sz="2800" b="1" dirty="0" smtClean="0"/>
              <a:t>roses from </a:t>
            </a:r>
          </a:p>
          <a:p>
            <a:pPr algn="ctr"/>
            <a:r>
              <a:rPr lang="en-US" sz="2800" b="1" dirty="0" smtClean="0"/>
              <a:t>Whit Wells…</a:t>
            </a:r>
          </a:p>
        </p:txBody>
      </p:sp>
    </p:spTree>
    <p:extLst>
      <p:ext uri="{BB962C8B-B14F-4D97-AF65-F5344CB8AC3E}">
        <p14:creationId xmlns:p14="http://schemas.microsoft.com/office/powerpoint/2010/main" val="372452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DADDY FRANK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400" dirty="0" smtClean="0">
                <a:solidFill>
                  <a:srgbClr val="0F2015"/>
                </a:solidFill>
              </a:rPr>
              <a:t>Miniature by Robbie Tucker</a:t>
            </a:r>
            <a:endParaRPr lang="en-US" b="1" dirty="0">
              <a:solidFill>
                <a:srgbClr val="0F201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44582"/>
            <a:ext cx="3521368" cy="33111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2362200"/>
            <a:ext cx="2095355" cy="372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RENEGADE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700" dirty="0" smtClean="0">
                <a:solidFill>
                  <a:srgbClr val="0F2015"/>
                </a:solidFill>
              </a:rPr>
              <a:t>Miniature by Robbie Tucker</a:t>
            </a:r>
            <a:endParaRPr lang="en-US" sz="2700" dirty="0">
              <a:solidFill>
                <a:srgbClr val="0F201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362200"/>
            <a:ext cx="3362192" cy="35083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514600"/>
            <a:ext cx="3657600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0200" y="5638800"/>
            <a:ext cx="2060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Dona Martin Photo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9486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MARY PICKERSGILL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400" dirty="0" err="1" smtClean="0">
                <a:solidFill>
                  <a:schemeClr val="tx1"/>
                </a:solidFill>
              </a:rPr>
              <a:t>Miniflora</a:t>
            </a:r>
            <a:r>
              <a:rPr lang="en-US" sz="2400" dirty="0" smtClean="0">
                <a:solidFill>
                  <a:schemeClr val="tx1"/>
                </a:solidFill>
              </a:rPr>
              <a:t> by </a:t>
            </a:r>
            <a:r>
              <a:rPr lang="en-US" sz="2400" smtClean="0">
                <a:solidFill>
                  <a:schemeClr val="tx1"/>
                </a:solidFill>
              </a:rPr>
              <a:t>Michael Williams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90" y="2324100"/>
            <a:ext cx="4677833" cy="3508375"/>
          </a:xfrm>
        </p:spPr>
      </p:pic>
      <p:sp>
        <p:nvSpPr>
          <p:cNvPr id="5" name="TextBox 4"/>
          <p:cNvSpPr txBox="1"/>
          <p:nvPr/>
        </p:nvSpPr>
        <p:spPr>
          <a:xfrm>
            <a:off x="2819400" y="6019800"/>
            <a:ext cx="3023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Andrew Hearne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47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MAGNIFICENCE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Hybrid Tea by Fred Wright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362200"/>
            <a:ext cx="4265501" cy="3508375"/>
          </a:xfrm>
        </p:spPr>
      </p:pic>
      <p:sp>
        <p:nvSpPr>
          <p:cNvPr id="6" name="TextBox 5"/>
          <p:cNvSpPr txBox="1"/>
          <p:nvPr/>
        </p:nvSpPr>
        <p:spPr>
          <a:xfrm>
            <a:off x="4038600" y="6010759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61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PAULA SMART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(aka Smart N Sassy)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r="9039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      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               </a:t>
            </a:r>
            <a:r>
              <a:rPr lang="en-US" sz="1800" dirty="0" err="1" smtClean="0"/>
              <a:t>Miniflora</a:t>
            </a:r>
            <a:endParaRPr lang="en-US" sz="1800" dirty="0" smtClean="0"/>
          </a:p>
          <a:p>
            <a:r>
              <a:rPr lang="en-US" sz="1800" dirty="0" smtClean="0"/>
              <a:t>              By Brad </a:t>
            </a:r>
            <a:r>
              <a:rPr lang="en-US" sz="1800" dirty="0" err="1" smtClean="0"/>
              <a:t>Jalbert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5181600" y="5486400"/>
            <a:ext cx="2210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Brad </a:t>
            </a:r>
            <a:r>
              <a:rPr lang="en-US" dirty="0" err="1" smtClean="0"/>
              <a:t>Jalbert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42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MELANIE DOWE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Brad </a:t>
            </a:r>
            <a:r>
              <a:rPr lang="en-US" sz="2700" dirty="0" err="1" smtClean="0">
                <a:solidFill>
                  <a:schemeClr val="tx1"/>
                </a:solidFill>
              </a:rPr>
              <a:t>Jalbert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866" y="2324100"/>
            <a:ext cx="2631281" cy="3508375"/>
          </a:xfrm>
        </p:spPr>
      </p:pic>
      <p:sp>
        <p:nvSpPr>
          <p:cNvPr id="5" name="TextBox 4"/>
          <p:cNvSpPr txBox="1"/>
          <p:nvPr/>
        </p:nvSpPr>
        <p:spPr>
          <a:xfrm>
            <a:off x="3200400" y="5951349"/>
            <a:ext cx="2210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Brad </a:t>
            </a:r>
            <a:r>
              <a:rPr lang="en-US" dirty="0" err="1" smtClean="0"/>
              <a:t>Jalbert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78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VUCKO SIMIC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Brad </a:t>
            </a:r>
            <a:r>
              <a:rPr lang="en-US" sz="2700" dirty="0" err="1" smtClean="0">
                <a:solidFill>
                  <a:schemeClr val="tx1"/>
                </a:solidFill>
              </a:rPr>
              <a:t>Jalbert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991" y="2324100"/>
            <a:ext cx="4511031" cy="3508375"/>
          </a:xfrm>
        </p:spPr>
      </p:pic>
      <p:sp>
        <p:nvSpPr>
          <p:cNvPr id="5" name="TextBox 4"/>
          <p:cNvSpPr txBox="1"/>
          <p:nvPr/>
        </p:nvSpPr>
        <p:spPr>
          <a:xfrm>
            <a:off x="3124200" y="5995261"/>
            <a:ext cx="260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Brad </a:t>
            </a:r>
            <a:r>
              <a:rPr lang="en-US" dirty="0" err="1" smtClean="0"/>
              <a:t>Jalbert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05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LITTLE MUFF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Miniature by Colin Horner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264" y="2324100"/>
            <a:ext cx="3676484" cy="3508375"/>
          </a:xfrm>
        </p:spPr>
      </p:pic>
      <p:sp>
        <p:nvSpPr>
          <p:cNvPr id="5" name="TextBox 4"/>
          <p:cNvSpPr txBox="1"/>
          <p:nvPr/>
        </p:nvSpPr>
        <p:spPr>
          <a:xfrm>
            <a:off x="3352800" y="5943600"/>
            <a:ext cx="220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Steve Singer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52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THE LIGHTHOUSE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Miniature by Jim </a:t>
            </a:r>
            <a:r>
              <a:rPr lang="en-US" sz="2700" dirty="0" err="1" smtClean="0">
                <a:solidFill>
                  <a:schemeClr val="tx1"/>
                </a:solidFill>
              </a:rPr>
              <a:t>Sproul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283" y="2324100"/>
            <a:ext cx="3772446" cy="3508375"/>
          </a:xfrm>
        </p:spPr>
      </p:pic>
      <p:sp>
        <p:nvSpPr>
          <p:cNvPr id="5" name="TextBox 4"/>
          <p:cNvSpPr txBox="1"/>
          <p:nvPr/>
        </p:nvSpPr>
        <p:spPr>
          <a:xfrm>
            <a:off x="3200400" y="6010759"/>
            <a:ext cx="237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Kitty </a:t>
            </a:r>
            <a:r>
              <a:rPr lang="en-US" dirty="0" err="1" smtClean="0"/>
              <a:t>Belendez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33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DULCINEA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400" dirty="0" smtClean="0">
                <a:solidFill>
                  <a:srgbClr val="0F2015"/>
                </a:solidFill>
              </a:rPr>
              <a:t>Miniature by Jim Sproul</a:t>
            </a:r>
            <a:endParaRPr lang="en-US" dirty="0">
              <a:solidFill>
                <a:srgbClr val="0F201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174" y="2324100"/>
            <a:ext cx="3420665" cy="3508375"/>
          </a:xfrm>
        </p:spPr>
      </p:pic>
      <p:sp>
        <p:nvSpPr>
          <p:cNvPr id="5" name="TextBox 4"/>
          <p:cNvSpPr txBox="1"/>
          <p:nvPr/>
        </p:nvSpPr>
        <p:spPr>
          <a:xfrm>
            <a:off x="3048000" y="5943600"/>
            <a:ext cx="2486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Suzanne Horn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436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PETER ALONSO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700" dirty="0" err="1" smtClean="0">
                <a:solidFill>
                  <a:srgbClr val="0F2015"/>
                </a:solidFill>
              </a:rPr>
              <a:t>Miniflora</a:t>
            </a:r>
            <a:r>
              <a:rPr lang="en-US" sz="2700" dirty="0" smtClean="0">
                <a:solidFill>
                  <a:srgbClr val="0F2015"/>
                </a:solidFill>
              </a:rPr>
              <a:t> by Jim Sproul</a:t>
            </a:r>
            <a:endParaRPr lang="en-US" sz="2700" dirty="0">
              <a:solidFill>
                <a:srgbClr val="0F201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19" y="2324100"/>
            <a:ext cx="3508375" cy="3508375"/>
          </a:xfrm>
        </p:spPr>
      </p:pic>
      <p:sp>
        <p:nvSpPr>
          <p:cNvPr id="5" name="TextBox 4"/>
          <p:cNvSpPr txBox="1"/>
          <p:nvPr/>
        </p:nvSpPr>
        <p:spPr>
          <a:xfrm>
            <a:off x="2667000" y="5943600"/>
            <a:ext cx="3374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Photo Courtesy of Peter Alonso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6051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2209800"/>
            <a:ext cx="3300984" cy="16764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GINNY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Sport of </a:t>
            </a:r>
            <a:br>
              <a:rPr lang="en-US" sz="2200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Nancy Jean by </a:t>
            </a:r>
            <a:br>
              <a:rPr lang="en-US" sz="2200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Gary Whitt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724400"/>
            <a:ext cx="3300573" cy="928249"/>
          </a:xfrm>
        </p:spPr>
        <p:txBody>
          <a:bodyPr/>
          <a:lstStyle/>
          <a:p>
            <a:pPr algn="ctr"/>
            <a:r>
              <a:rPr lang="en-US" dirty="0" smtClean="0"/>
              <a:t>Photo by Sandy Lundberg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52600"/>
            <a:ext cx="3234944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COOPER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Michael Williams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77" y="2324100"/>
            <a:ext cx="4358059" cy="3508375"/>
          </a:xfrm>
        </p:spPr>
      </p:pic>
    </p:spTree>
    <p:extLst>
      <p:ext uri="{BB962C8B-B14F-4D97-AF65-F5344CB8AC3E}">
        <p14:creationId xmlns:p14="http://schemas.microsoft.com/office/powerpoint/2010/main" val="289603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10" y="1981200"/>
            <a:ext cx="2952491" cy="2108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28" y="76200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SHAWN SEASE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Michael Williams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86612"/>
            <a:ext cx="3238500" cy="232709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196885"/>
            <a:ext cx="2514600" cy="3759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9800" y="4118587"/>
            <a:ext cx="2478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Andrew Hearne Photos</a:t>
            </a:r>
          </a:p>
        </p:txBody>
      </p:sp>
    </p:spTree>
    <p:extLst>
      <p:ext uri="{BB962C8B-B14F-4D97-AF65-F5344CB8AC3E}">
        <p14:creationId xmlns:p14="http://schemas.microsoft.com/office/powerpoint/2010/main" val="29427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0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DONNA’S GRACE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733800"/>
            <a:ext cx="4231744" cy="2819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41681"/>
            <a:ext cx="3505200" cy="2628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0200" y="2209800"/>
            <a:ext cx="2460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Hybrid Tea by           Fred Wright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905000" y="5791200"/>
            <a:ext cx="1451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</a:t>
            </a:r>
          </a:p>
          <a:p>
            <a:r>
              <a:rPr lang="en-US" dirty="0" smtClean="0"/>
              <a:t>Fred Wright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5400" y="4237517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Shockley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3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EDISTO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700" dirty="0" smtClean="0">
                <a:solidFill>
                  <a:srgbClr val="0F2015"/>
                </a:solidFill>
              </a:rPr>
              <a:t>Miniature by Michael Williams</a:t>
            </a:r>
            <a:endParaRPr lang="en-US" sz="2700" dirty="0">
              <a:solidFill>
                <a:srgbClr val="0F201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533" y="2324100"/>
            <a:ext cx="3795946" cy="3508375"/>
          </a:xfrm>
        </p:spPr>
      </p:pic>
      <p:sp>
        <p:nvSpPr>
          <p:cNvPr id="5" name="TextBox 4"/>
          <p:cNvSpPr txBox="1"/>
          <p:nvPr/>
        </p:nvSpPr>
        <p:spPr>
          <a:xfrm>
            <a:off x="3276600" y="5947497"/>
            <a:ext cx="2125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Neil Evans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26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DAD’S LAD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700" dirty="0" smtClean="0">
                <a:solidFill>
                  <a:srgbClr val="0F2015"/>
                </a:solidFill>
              </a:rPr>
              <a:t>Ray </a:t>
            </a:r>
            <a:r>
              <a:rPr lang="en-US" sz="2700" dirty="0" err="1" smtClean="0">
                <a:solidFill>
                  <a:srgbClr val="0F2015"/>
                </a:solidFill>
              </a:rPr>
              <a:t>Guillebeau’s</a:t>
            </a:r>
            <a:r>
              <a:rPr lang="en-US" sz="2700" dirty="0" smtClean="0">
                <a:solidFill>
                  <a:srgbClr val="0F2015"/>
                </a:solidFill>
              </a:rPr>
              <a:t> Sport of Joy</a:t>
            </a:r>
            <a:endParaRPr lang="en-US" sz="2700" dirty="0">
              <a:solidFill>
                <a:srgbClr val="0F201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90" y="2324100"/>
            <a:ext cx="4677833" cy="3508375"/>
          </a:xfrm>
        </p:spPr>
      </p:pic>
    </p:spTree>
    <p:extLst>
      <p:ext uri="{BB962C8B-B14F-4D97-AF65-F5344CB8AC3E}">
        <p14:creationId xmlns:p14="http://schemas.microsoft.com/office/powerpoint/2010/main" val="409997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QUEEN OF HOPE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Fred Wright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80" y="2324100"/>
            <a:ext cx="5265853" cy="3508375"/>
          </a:xfrm>
        </p:spPr>
      </p:pic>
      <p:sp>
        <p:nvSpPr>
          <p:cNvPr id="5" name="TextBox 4"/>
          <p:cNvSpPr txBox="1"/>
          <p:nvPr/>
        </p:nvSpPr>
        <p:spPr>
          <a:xfrm>
            <a:off x="3124200" y="5943600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9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GIFT OF LOVE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Fred Wright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733800"/>
            <a:ext cx="3970453" cy="2645314"/>
          </a:xfrm>
        </p:spPr>
      </p:pic>
      <p:sp>
        <p:nvSpPr>
          <p:cNvPr id="5" name="TextBox 4"/>
          <p:cNvSpPr txBox="1"/>
          <p:nvPr/>
        </p:nvSpPr>
        <p:spPr>
          <a:xfrm>
            <a:off x="5257800" y="5334000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030" y="2209800"/>
            <a:ext cx="3802023" cy="291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CRYSTAL PALACE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400" dirty="0" err="1" smtClean="0">
                <a:solidFill>
                  <a:srgbClr val="0F2015"/>
                </a:solidFill>
              </a:rPr>
              <a:t>Miniflora</a:t>
            </a:r>
            <a:r>
              <a:rPr lang="en-US" sz="2400" dirty="0" smtClean="0">
                <a:solidFill>
                  <a:srgbClr val="0F2015"/>
                </a:solidFill>
              </a:rPr>
              <a:t> by Fred Wright</a:t>
            </a:r>
            <a:endParaRPr lang="en-US" dirty="0">
              <a:solidFill>
                <a:srgbClr val="0F20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20" y="2743200"/>
            <a:ext cx="3768957" cy="25146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82" y="2792926"/>
            <a:ext cx="3325918" cy="2464874"/>
          </a:xfrm>
        </p:spPr>
      </p:pic>
      <p:sp>
        <p:nvSpPr>
          <p:cNvPr id="7" name="TextBox 6"/>
          <p:cNvSpPr txBox="1"/>
          <p:nvPr/>
        </p:nvSpPr>
        <p:spPr>
          <a:xfrm>
            <a:off x="1143000" y="5309483"/>
            <a:ext cx="2650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David Clemons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5309483"/>
            <a:ext cx="2765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Sandy Lundberg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55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WRIGHT TOUCH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Fred Wright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8" t="23210" r="11572" b="587"/>
          <a:stretch/>
        </p:blipFill>
        <p:spPr>
          <a:xfrm>
            <a:off x="1066800" y="2743200"/>
            <a:ext cx="3663124" cy="2362200"/>
          </a:xfrm>
        </p:spPr>
      </p:pic>
      <p:sp>
        <p:nvSpPr>
          <p:cNvPr id="5" name="TextBox 4"/>
          <p:cNvSpPr txBox="1"/>
          <p:nvPr/>
        </p:nvSpPr>
        <p:spPr>
          <a:xfrm>
            <a:off x="1676400" y="5257800"/>
            <a:ext cx="2257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Fred Wright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2431876"/>
            <a:ext cx="2654275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5627132"/>
            <a:ext cx="2765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Sandy Lundberg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6888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GLOWING SUNSET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400" dirty="0" err="1" smtClean="0">
                <a:solidFill>
                  <a:srgbClr val="0F2015"/>
                </a:solidFill>
              </a:rPr>
              <a:t>Miniflora</a:t>
            </a:r>
            <a:r>
              <a:rPr lang="en-US" sz="2400" dirty="0" smtClean="0">
                <a:solidFill>
                  <a:srgbClr val="0F2015"/>
                </a:solidFill>
              </a:rPr>
              <a:t> by Fred Wright</a:t>
            </a:r>
            <a:endParaRPr lang="en-US" b="1" dirty="0">
              <a:solidFill>
                <a:srgbClr val="0F201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11" y="2324100"/>
            <a:ext cx="3958991" cy="3508375"/>
          </a:xfrm>
        </p:spPr>
      </p:pic>
      <p:sp>
        <p:nvSpPr>
          <p:cNvPr id="6" name="TextBox 5"/>
          <p:cNvSpPr txBox="1"/>
          <p:nvPr/>
        </p:nvSpPr>
        <p:spPr>
          <a:xfrm>
            <a:off x="3048000" y="6019800"/>
            <a:ext cx="2662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Ray </a:t>
            </a:r>
            <a:r>
              <a:rPr lang="en-US" sz="1600" dirty="0" err="1" smtClean="0"/>
              <a:t>Guillebeau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4732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SWEET MALLIE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400" dirty="0" smtClean="0">
                <a:solidFill>
                  <a:srgbClr val="0F2015"/>
                </a:solidFill>
              </a:rPr>
              <a:t>Miniature by Fred Wright</a:t>
            </a:r>
            <a:endParaRPr lang="en-US" b="1" dirty="0">
              <a:solidFill>
                <a:srgbClr val="0F201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2324100"/>
            <a:ext cx="5262562" cy="3508375"/>
          </a:xfrm>
        </p:spPr>
      </p:pic>
      <p:sp>
        <p:nvSpPr>
          <p:cNvPr id="5" name="TextBox 4"/>
          <p:cNvSpPr txBox="1"/>
          <p:nvPr/>
        </p:nvSpPr>
        <p:spPr>
          <a:xfrm>
            <a:off x="3505200" y="5926723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Fred Wright Photo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030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MARY ALICE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400" dirty="0" err="1" smtClean="0">
                <a:solidFill>
                  <a:srgbClr val="0F2015"/>
                </a:solidFill>
              </a:rPr>
              <a:t>Miniflora</a:t>
            </a:r>
            <a:r>
              <a:rPr lang="en-US" sz="2400" dirty="0" smtClean="0">
                <a:solidFill>
                  <a:srgbClr val="0F2015"/>
                </a:solidFill>
              </a:rPr>
              <a:t> by Fred Wright</a:t>
            </a:r>
            <a:endParaRPr lang="en-US" dirty="0">
              <a:solidFill>
                <a:srgbClr val="0F201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600" y="2324100"/>
            <a:ext cx="3639812" cy="3508375"/>
          </a:xfrm>
        </p:spPr>
      </p:pic>
    </p:spTree>
    <p:extLst>
      <p:ext uri="{BB962C8B-B14F-4D97-AF65-F5344CB8AC3E}">
        <p14:creationId xmlns:p14="http://schemas.microsoft.com/office/powerpoint/2010/main" val="421174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SHOWTIME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Fred Wright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3" r="5538"/>
          <a:stretch/>
        </p:blipFill>
        <p:spPr>
          <a:xfrm>
            <a:off x="2057400" y="2514600"/>
            <a:ext cx="4974178" cy="2756061"/>
          </a:xfrm>
        </p:spPr>
      </p:pic>
      <p:sp>
        <p:nvSpPr>
          <p:cNvPr id="5" name="TextBox 4"/>
          <p:cNvSpPr txBox="1"/>
          <p:nvPr/>
        </p:nvSpPr>
        <p:spPr>
          <a:xfrm>
            <a:off x="3429000" y="5486400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79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BOLD AND BEAUTIFUL </a:t>
            </a:r>
            <a:r>
              <a:rPr lang="en-US" dirty="0">
                <a:solidFill>
                  <a:srgbClr val="94C600"/>
                </a:solidFill>
              </a:rPr>
              <a:t/>
            </a:r>
            <a:br>
              <a:rPr lang="en-US" dirty="0">
                <a:solidFill>
                  <a:srgbClr val="94C600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Hybrid Tea by Fred Wright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6000"/>
            <a:ext cx="3419475" cy="249082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27" y="2286000"/>
            <a:ext cx="3668717" cy="2514600"/>
          </a:xfrm>
        </p:spPr>
      </p:pic>
      <p:sp>
        <p:nvSpPr>
          <p:cNvPr id="8" name="TextBox 7"/>
          <p:cNvSpPr txBox="1"/>
          <p:nvPr/>
        </p:nvSpPr>
        <p:spPr>
          <a:xfrm>
            <a:off x="4953000" y="5867400"/>
            <a:ext cx="2366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Photos by Larry Meyer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313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PRINCESS KATELYN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Fred Wright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60" r="-54"/>
          <a:stretch/>
        </p:blipFill>
        <p:spPr>
          <a:xfrm>
            <a:off x="1798580" y="2340244"/>
            <a:ext cx="5268647" cy="3492231"/>
          </a:xfrm>
        </p:spPr>
      </p:pic>
      <p:sp>
        <p:nvSpPr>
          <p:cNvPr id="5" name="TextBox 4"/>
          <p:cNvSpPr txBox="1"/>
          <p:nvPr/>
        </p:nvSpPr>
        <p:spPr>
          <a:xfrm>
            <a:off x="4800600" y="6019800"/>
            <a:ext cx="217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56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1249362"/>
          </a:xfrm>
        </p:spPr>
        <p:txBody>
          <a:bodyPr>
            <a:normAutofit/>
          </a:bodyPr>
          <a:lstStyle/>
          <a:p>
            <a:pPr algn="ctr"/>
            <a:r>
              <a:rPr lang="en-US" sz="3100" b="1" dirty="0" smtClean="0">
                <a:solidFill>
                  <a:schemeClr val="tx1"/>
                </a:solidFill>
              </a:rPr>
              <a:t>VERNON’S DREAM</a:t>
            </a:r>
            <a:br>
              <a:rPr lang="en-US" sz="3100" b="1" dirty="0" smtClean="0">
                <a:solidFill>
                  <a:schemeClr val="tx1"/>
                </a:solidFill>
              </a:rPr>
            </a:br>
            <a:r>
              <a:rPr lang="en-US" sz="3100" dirty="0" smtClean="0"/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Miniflora</a:t>
            </a:r>
            <a:r>
              <a:rPr lang="en-US" sz="2400" dirty="0" smtClean="0">
                <a:solidFill>
                  <a:schemeClr val="tx1"/>
                </a:solidFill>
              </a:rPr>
              <a:t> by Fred Wright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8" t="7391" r="17782" b="2655"/>
          <a:stretch/>
        </p:blipFill>
        <p:spPr>
          <a:xfrm>
            <a:off x="2514600" y="1790700"/>
            <a:ext cx="4468678" cy="3842934"/>
          </a:xfrm>
        </p:spPr>
      </p:pic>
      <p:sp>
        <p:nvSpPr>
          <p:cNvPr id="5" name="TextBox 4"/>
          <p:cNvSpPr txBox="1"/>
          <p:nvPr/>
        </p:nvSpPr>
        <p:spPr>
          <a:xfrm>
            <a:off x="3657600" y="5791200"/>
            <a:ext cx="217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26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SANDUSKY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Miniature by Glenn Smith, Jr. 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229" y="2324100"/>
            <a:ext cx="3118555" cy="3508375"/>
          </a:xfrm>
        </p:spPr>
      </p:pic>
      <p:sp>
        <p:nvSpPr>
          <p:cNvPr id="5" name="TextBox 4"/>
          <p:cNvSpPr txBox="1"/>
          <p:nvPr/>
        </p:nvSpPr>
        <p:spPr>
          <a:xfrm>
            <a:off x="2133600" y="5867400"/>
            <a:ext cx="4589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ForLoveOfRoses.com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7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WANDERLUST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Miniature by Glenn Smith, Jr. 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209800"/>
            <a:ext cx="3276600" cy="3689452"/>
          </a:xfrm>
        </p:spPr>
      </p:pic>
      <p:sp>
        <p:nvSpPr>
          <p:cNvPr id="5" name="TextBox 4"/>
          <p:cNvSpPr txBox="1"/>
          <p:nvPr/>
        </p:nvSpPr>
        <p:spPr>
          <a:xfrm>
            <a:off x="1905000" y="6019800"/>
            <a:ext cx="471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Photo </a:t>
            </a:r>
            <a:r>
              <a:rPr lang="en-US" dirty="0"/>
              <a:t>Courtesy of ForLoveOfRoses.com</a:t>
            </a:r>
          </a:p>
        </p:txBody>
      </p:sp>
    </p:spTree>
    <p:extLst>
      <p:ext uri="{BB962C8B-B14F-4D97-AF65-F5344CB8AC3E}">
        <p14:creationId xmlns:p14="http://schemas.microsoft.com/office/powerpoint/2010/main" val="29359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PETITE PRINCESS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400" dirty="0" err="1" smtClean="0">
                <a:solidFill>
                  <a:srgbClr val="0F2015"/>
                </a:solidFill>
              </a:rPr>
              <a:t>Miniflora</a:t>
            </a:r>
            <a:r>
              <a:rPr lang="en-US" sz="2400" dirty="0" smtClean="0">
                <a:solidFill>
                  <a:srgbClr val="0F2015"/>
                </a:solidFill>
              </a:rPr>
              <a:t> by Dr. Don Johnson</a:t>
            </a:r>
            <a:endParaRPr lang="en-US" b="1" dirty="0">
              <a:solidFill>
                <a:srgbClr val="0F201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82825"/>
            <a:ext cx="2986341" cy="35083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286000"/>
            <a:ext cx="2590800" cy="345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5849341"/>
            <a:ext cx="2432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Jack Dickson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093008" y="5849341"/>
            <a:ext cx="2403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Dennis </a:t>
            </a:r>
            <a:r>
              <a:rPr lang="en-US" sz="1600" dirty="0" err="1" smtClean="0"/>
              <a:t>Niklas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6046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LITTLE RED BRITCHES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Miniature by Paula Adlong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9" t="1727" r="11758" b="20619"/>
          <a:stretch/>
        </p:blipFill>
        <p:spPr>
          <a:xfrm>
            <a:off x="3029919" y="2526224"/>
            <a:ext cx="3308889" cy="2960176"/>
          </a:xfrm>
        </p:spPr>
      </p:pic>
      <p:sp>
        <p:nvSpPr>
          <p:cNvPr id="5" name="TextBox 4"/>
          <p:cNvSpPr txBox="1"/>
          <p:nvPr/>
        </p:nvSpPr>
        <p:spPr>
          <a:xfrm>
            <a:off x="3347056" y="5638800"/>
            <a:ext cx="263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Dona Martin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286000"/>
            <a:ext cx="3236976" cy="32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INTIMIDATOR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Miniature by Vernon Rickard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82" y="2324100"/>
            <a:ext cx="3928649" cy="3508375"/>
          </a:xfrm>
        </p:spPr>
      </p:pic>
      <p:sp>
        <p:nvSpPr>
          <p:cNvPr id="5" name="TextBox 4"/>
          <p:cNvSpPr txBox="1"/>
          <p:nvPr/>
        </p:nvSpPr>
        <p:spPr>
          <a:xfrm>
            <a:off x="2971800" y="5943601"/>
            <a:ext cx="2558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Sandy Lundberg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7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RICHARD ANTHONY’S MINIATURE SEEDLING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12" y="3460149"/>
            <a:ext cx="2490187" cy="16549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9777"/>
          <a:stretch/>
        </p:blipFill>
        <p:spPr>
          <a:xfrm>
            <a:off x="1066800" y="2514600"/>
            <a:ext cx="3742467" cy="2586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971800"/>
            <a:ext cx="4068679" cy="2703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8200" y="5943600"/>
            <a:ext cx="312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Richard Anthony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9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Richard Anthony’s Sport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b="1" dirty="0" smtClean="0">
                <a:solidFill>
                  <a:srgbClr val="0F2015"/>
                </a:solidFill>
              </a:rPr>
              <a:t>of Magic Show</a:t>
            </a:r>
            <a:endParaRPr lang="en-US" b="1" dirty="0">
              <a:solidFill>
                <a:srgbClr val="0F20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2658403"/>
            <a:ext cx="3419475" cy="280325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77728"/>
            <a:ext cx="3419475" cy="2564606"/>
          </a:xfrm>
        </p:spPr>
      </p:pic>
      <p:sp>
        <p:nvSpPr>
          <p:cNvPr id="7" name="TextBox 6"/>
          <p:cNvSpPr txBox="1"/>
          <p:nvPr/>
        </p:nvSpPr>
        <p:spPr>
          <a:xfrm>
            <a:off x="3581400" y="5726624"/>
            <a:ext cx="205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Photos by Anthony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485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CONTRARY MARY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400" dirty="0" err="1" smtClean="0">
                <a:solidFill>
                  <a:srgbClr val="0F2015"/>
                </a:solidFill>
              </a:rPr>
              <a:t>Miniflora</a:t>
            </a:r>
            <a:r>
              <a:rPr lang="en-US" sz="2400" dirty="0" smtClean="0">
                <a:solidFill>
                  <a:srgbClr val="0F2015"/>
                </a:solidFill>
              </a:rPr>
              <a:t> by Don Myers</a:t>
            </a:r>
            <a:endParaRPr lang="en-US" b="1" dirty="0">
              <a:solidFill>
                <a:srgbClr val="0F201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234" y="2324100"/>
            <a:ext cx="4494545" cy="3508375"/>
          </a:xfrm>
        </p:spPr>
      </p:pic>
      <p:sp>
        <p:nvSpPr>
          <p:cNvPr id="5" name="TextBox 4"/>
          <p:cNvSpPr txBox="1"/>
          <p:nvPr/>
        </p:nvSpPr>
        <p:spPr>
          <a:xfrm>
            <a:off x="3276600" y="5908751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Don Myers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51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MY MARY ANN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Hybrid Tea by Fred Wright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80" y="2324100"/>
            <a:ext cx="5265853" cy="3508375"/>
          </a:xfrm>
        </p:spPr>
      </p:pic>
      <p:sp>
        <p:nvSpPr>
          <p:cNvPr id="5" name="TextBox 4"/>
          <p:cNvSpPr txBox="1"/>
          <p:nvPr/>
        </p:nvSpPr>
        <p:spPr>
          <a:xfrm>
            <a:off x="4800600" y="5931998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85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INNOCENT BLUSH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400" dirty="0" err="1" smtClean="0">
                <a:solidFill>
                  <a:srgbClr val="0F2015"/>
                </a:solidFill>
              </a:rPr>
              <a:t>Miniflora</a:t>
            </a:r>
            <a:r>
              <a:rPr lang="en-US" sz="2400" dirty="0" smtClean="0">
                <a:solidFill>
                  <a:srgbClr val="0F2015"/>
                </a:solidFill>
              </a:rPr>
              <a:t> by Peter Alonso</a:t>
            </a:r>
            <a:endParaRPr lang="en-US" b="1" dirty="0">
              <a:solidFill>
                <a:srgbClr val="0F2015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90" y="2324100"/>
            <a:ext cx="4677833" cy="3508375"/>
          </a:xfrm>
        </p:spPr>
      </p:pic>
      <p:sp>
        <p:nvSpPr>
          <p:cNvPr id="7" name="TextBox 6"/>
          <p:cNvSpPr txBox="1"/>
          <p:nvPr/>
        </p:nvSpPr>
        <p:spPr>
          <a:xfrm>
            <a:off x="3405625" y="5935851"/>
            <a:ext cx="200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Alonso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50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OLIVIA ROSE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400" dirty="0" smtClean="0">
                <a:solidFill>
                  <a:srgbClr val="0F2015"/>
                </a:solidFill>
              </a:rPr>
              <a:t>Miniature by Steve Singer</a:t>
            </a:r>
            <a:endParaRPr lang="en-US" b="1" dirty="0">
              <a:solidFill>
                <a:srgbClr val="0F201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438400"/>
            <a:ext cx="3691102" cy="35083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142" y="2895600"/>
            <a:ext cx="3047999" cy="25366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5991409"/>
            <a:ext cx="2347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Steve </a:t>
            </a:r>
            <a:r>
              <a:rPr lang="en-US" sz="1600" dirty="0" err="1" smtClean="0"/>
              <a:t>SInger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316390" y="5562600"/>
            <a:ext cx="2765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Sandy Lundberg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452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59680" y="1905000"/>
            <a:ext cx="2636520" cy="12954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Hello, Gorgeous!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r="767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         Miniature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by Chris Greenwood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3000" y="5317123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Chris Greenwood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6836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HELLO SUNSHINE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000" dirty="0" err="1" smtClean="0">
                <a:solidFill>
                  <a:schemeClr val="tx1"/>
                </a:solidFill>
              </a:rPr>
              <a:t>Miniflora</a:t>
            </a:r>
            <a:r>
              <a:rPr lang="en-US" sz="2000" dirty="0" smtClean="0">
                <a:solidFill>
                  <a:schemeClr val="tx1"/>
                </a:solidFill>
              </a:rPr>
              <a:t> by Chris Greenwood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78943"/>
            <a:ext cx="3200400" cy="3600450"/>
          </a:xfrm>
        </p:spPr>
      </p:pic>
      <p:sp>
        <p:nvSpPr>
          <p:cNvPr id="5" name="TextBox 4"/>
          <p:cNvSpPr txBox="1"/>
          <p:nvPr/>
        </p:nvSpPr>
        <p:spPr>
          <a:xfrm>
            <a:off x="4495800" y="5947497"/>
            <a:ext cx="3711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Courtesy of For Love of Roses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804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THE GOVERNATOR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r="1545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n-US" sz="1800" dirty="0" smtClean="0">
              <a:solidFill>
                <a:schemeClr val="tx1"/>
              </a:solidFill>
            </a:endParaRP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Miniature  by 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Chris Greenwood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5313336"/>
            <a:ext cx="2324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Courtesy of </a:t>
            </a:r>
          </a:p>
          <a:p>
            <a:r>
              <a:rPr lang="en-US" sz="1600" dirty="0" smtClean="0"/>
              <a:t>ForLoveOfRoses.com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478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40600" cy="550545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219200" y="1676400"/>
            <a:ext cx="2438400" cy="841248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She never quits talking about roses!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02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62710"/>
            <a:ext cx="5568122" cy="417609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334000" y="4343400"/>
            <a:ext cx="1981199" cy="121920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Adios from </a:t>
            </a:r>
          </a:p>
          <a:p>
            <a:pPr algn="ctr"/>
            <a:r>
              <a:rPr lang="en-US" sz="2000" dirty="0" smtClean="0"/>
              <a:t>The Rose Devil…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2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8475"/>
            <a:ext cx="8534400" cy="63013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9300" y="1295400"/>
            <a:ext cx="5105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956B43">
                    <a:lumMod val="50000"/>
                  </a:srgbClr>
                </a:solidFill>
              </a:rPr>
              <a:t>MANY </a:t>
            </a:r>
            <a:r>
              <a:rPr lang="en-US" sz="3200" b="1" dirty="0">
                <a:solidFill>
                  <a:srgbClr val="956B43">
                    <a:lumMod val="50000"/>
                  </a:srgbClr>
                </a:solidFill>
              </a:rPr>
              <a:t>THANKS to </a:t>
            </a:r>
            <a:r>
              <a:rPr lang="en-US" sz="3200" b="1" dirty="0" smtClean="0">
                <a:solidFill>
                  <a:srgbClr val="956B43">
                    <a:lumMod val="50000"/>
                  </a:srgbClr>
                </a:solidFill>
              </a:rPr>
              <a:t>Fred </a:t>
            </a:r>
            <a:r>
              <a:rPr lang="en-US" sz="3200" b="1" dirty="0">
                <a:solidFill>
                  <a:srgbClr val="956B43">
                    <a:lumMod val="50000"/>
                  </a:srgbClr>
                </a:solidFill>
              </a:rPr>
              <a:t>Wright, </a:t>
            </a:r>
            <a:r>
              <a:rPr lang="en-US" sz="3200" b="1" dirty="0" smtClean="0">
                <a:solidFill>
                  <a:srgbClr val="956B43">
                    <a:lumMod val="50000"/>
                  </a:srgbClr>
                </a:solidFill>
              </a:rPr>
              <a:t>Andrew Hearne, Bob and Dona Martin</a:t>
            </a:r>
            <a:r>
              <a:rPr lang="en-US" sz="3200" b="1" dirty="0">
                <a:solidFill>
                  <a:srgbClr val="956B43">
                    <a:lumMod val="50000"/>
                  </a:srgbClr>
                </a:solidFill>
              </a:rPr>
              <a:t>, Steve Singer, Larry Meyer, </a:t>
            </a:r>
            <a:r>
              <a:rPr lang="en-US" sz="3200" b="1" dirty="0" smtClean="0">
                <a:solidFill>
                  <a:srgbClr val="956B43">
                    <a:lumMod val="50000"/>
                  </a:srgbClr>
                </a:solidFill>
              </a:rPr>
              <a:t>Sandy Lundberg, John </a:t>
            </a:r>
            <a:r>
              <a:rPr lang="en-US" sz="3200" b="1" dirty="0" err="1" smtClean="0">
                <a:solidFill>
                  <a:srgbClr val="956B43">
                    <a:lumMod val="50000"/>
                  </a:srgbClr>
                </a:solidFill>
              </a:rPr>
              <a:t>Mattia</a:t>
            </a:r>
            <a:r>
              <a:rPr lang="en-US" sz="3200" b="1" dirty="0" smtClean="0">
                <a:solidFill>
                  <a:srgbClr val="956B43">
                    <a:lumMod val="50000"/>
                  </a:srgbClr>
                </a:solidFill>
              </a:rPr>
              <a:t>, John Smith, Cindy Dale, Nancy Pierce, Tommy Hebert and Brad </a:t>
            </a:r>
            <a:r>
              <a:rPr lang="en-US" sz="3200" b="1" dirty="0" err="1" smtClean="0">
                <a:solidFill>
                  <a:srgbClr val="956B43">
                    <a:lumMod val="50000"/>
                  </a:srgbClr>
                </a:solidFill>
              </a:rPr>
              <a:t>Jalbert</a:t>
            </a:r>
            <a:r>
              <a:rPr lang="en-US" sz="3200" b="1" dirty="0" smtClean="0">
                <a:solidFill>
                  <a:srgbClr val="956B43">
                    <a:lumMod val="50000"/>
                  </a:srgbClr>
                </a:solidFill>
              </a:rPr>
              <a:t>  for sharing their thoughts and pictures</a:t>
            </a:r>
            <a:r>
              <a:rPr lang="en-US" sz="3200" dirty="0" smtClean="0">
                <a:solidFill>
                  <a:srgbClr val="956B43">
                    <a:lumMod val="50000"/>
                  </a:srgbClr>
                </a:solidFill>
              </a:rPr>
              <a:t>. </a:t>
            </a:r>
            <a:r>
              <a:rPr lang="en-US" sz="3200" b="1" dirty="0">
                <a:solidFill>
                  <a:srgbClr val="956B43">
                    <a:lumMod val="50000"/>
                  </a:srgbClr>
                </a:solidFill>
              </a:rPr>
              <a:t>Y</a:t>
            </a:r>
            <a:r>
              <a:rPr lang="en-US" sz="3200" b="1" dirty="0" smtClean="0">
                <a:solidFill>
                  <a:srgbClr val="956B43">
                    <a:lumMod val="50000"/>
                  </a:srgbClr>
                </a:solidFill>
              </a:rPr>
              <a:t>ou </a:t>
            </a:r>
            <a:r>
              <a:rPr lang="en-US" sz="3200" b="1" dirty="0">
                <a:solidFill>
                  <a:srgbClr val="956B43">
                    <a:lumMod val="50000"/>
                  </a:srgbClr>
                </a:solidFill>
              </a:rPr>
              <a:t>are the best!  </a:t>
            </a:r>
          </a:p>
        </p:txBody>
      </p:sp>
      <p:sp>
        <p:nvSpPr>
          <p:cNvPr id="2" name="Explosion 2 1"/>
          <p:cNvSpPr/>
          <p:nvPr/>
        </p:nvSpPr>
        <p:spPr>
          <a:xfrm>
            <a:off x="5867400" y="5419528"/>
            <a:ext cx="3124200" cy="914400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956B43">
                    <a:lumMod val="50000"/>
                  </a:srgbClr>
                </a:solidFill>
                <a:latin typeface="Brush Script MT" pitchFamily="66" charset="0"/>
              </a:rPr>
              <a:t>Carol</a:t>
            </a:r>
            <a:endParaRPr lang="en-US" sz="3200" dirty="0">
              <a:solidFill>
                <a:srgbClr val="956B43">
                  <a:lumMod val="50000"/>
                </a:srgbClr>
              </a:solidFill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02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24" y="873960"/>
            <a:ext cx="7620000" cy="5205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353586">
            <a:off x="2223170" y="2517569"/>
            <a:ext cx="5161750" cy="255454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SOURCES: HORIZON ROSES, AMERICAN ROSE EXHIBITORS’ SOCIETY and the AMERICAN ROSE SOCIETY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6248400" y="890587"/>
            <a:ext cx="1758688" cy="914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8600" y="5366084"/>
            <a:ext cx="2831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WRIGHT’S SISTER RUBY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6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7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SUNDAY EVENING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Hybrid Tea by Fred Wright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" b="11631"/>
          <a:stretch/>
        </p:blipFill>
        <p:spPr>
          <a:xfrm>
            <a:off x="2735451" y="2324100"/>
            <a:ext cx="3403986" cy="3100307"/>
          </a:xfrm>
        </p:spPr>
      </p:pic>
      <p:sp>
        <p:nvSpPr>
          <p:cNvPr id="5" name="TextBox 4"/>
          <p:cNvSpPr txBox="1"/>
          <p:nvPr/>
        </p:nvSpPr>
        <p:spPr>
          <a:xfrm>
            <a:off x="3200400" y="5566519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Larry Meyer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99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MR. CALEB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Hybrid Tea by Fred Wright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1" t="12074"/>
          <a:stretch/>
        </p:blipFill>
        <p:spPr>
          <a:xfrm>
            <a:off x="762000" y="2209800"/>
            <a:ext cx="3570925" cy="2981486"/>
          </a:xfrm>
        </p:spPr>
      </p:pic>
      <p:sp>
        <p:nvSpPr>
          <p:cNvPr id="6" name="TextBox 5"/>
          <p:cNvSpPr txBox="1"/>
          <p:nvPr/>
        </p:nvSpPr>
        <p:spPr>
          <a:xfrm>
            <a:off x="1131376" y="5257800"/>
            <a:ext cx="2286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Larry Meyer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2209800"/>
            <a:ext cx="3986561" cy="297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5256595"/>
            <a:ext cx="2239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Cindy Dale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3801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MISS KATELYN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sz="2700" dirty="0" smtClean="0">
                <a:solidFill>
                  <a:schemeClr val="tx1"/>
                </a:solidFill>
              </a:rPr>
              <a:t>Hybrid Tea by Fred Wright</a:t>
            </a:r>
            <a:r>
              <a:rPr lang="en-US" sz="2700" b="1" dirty="0" smtClean="0">
                <a:solidFill>
                  <a:schemeClr val="tx1"/>
                </a:solidFill>
              </a:rPr>
              <a:t>                   </a:t>
            </a:r>
            <a:endParaRPr lang="en-US" sz="27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" r="980"/>
          <a:stretch/>
        </p:blipFill>
        <p:spPr>
          <a:xfrm>
            <a:off x="4267200" y="3184955"/>
            <a:ext cx="4079031" cy="2737980"/>
          </a:xfrm>
        </p:spPr>
      </p:pic>
      <p:sp>
        <p:nvSpPr>
          <p:cNvPr id="5" name="TextBox 4"/>
          <p:cNvSpPr txBox="1"/>
          <p:nvPr/>
        </p:nvSpPr>
        <p:spPr>
          <a:xfrm>
            <a:off x="4953000" y="6019800"/>
            <a:ext cx="2257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Fred Wright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55" y="2286000"/>
            <a:ext cx="3249296" cy="2590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5029200"/>
            <a:ext cx="2473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Nancy Pierce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7619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MY LADY BARBARA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Hybrid Tea by Fred Wright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0" y="5867400"/>
            <a:ext cx="429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 by Fred Wright &amp; Dona Martin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48000"/>
            <a:ext cx="3428998" cy="228885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474307"/>
            <a:ext cx="3352800" cy="3221320"/>
          </a:xfrm>
        </p:spPr>
      </p:pic>
    </p:spTree>
    <p:extLst>
      <p:ext uri="{BB962C8B-B14F-4D97-AF65-F5344CB8AC3E}">
        <p14:creationId xmlns:p14="http://schemas.microsoft.com/office/powerpoint/2010/main" val="248325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22" y="-365351"/>
            <a:ext cx="9169321" cy="7223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38" y="1676400"/>
            <a:ext cx="990600" cy="7440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81000"/>
            <a:ext cx="911629" cy="10286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683" y="672849"/>
            <a:ext cx="1191984" cy="8511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04800" y="5942352"/>
            <a:ext cx="5319085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Background photo by American Astronaut Whitlock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3009" y="5314869"/>
            <a:ext cx="552266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</a:rPr>
              <a:t>ROSES ON THE HORIZON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4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THE GREAT WHITE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Hybrid Tea by Fred Wright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7400" y="5662003"/>
            <a:ext cx="2845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 by Fred Wright &amp;</a:t>
            </a:r>
          </a:p>
          <a:p>
            <a:r>
              <a:rPr lang="en-US" dirty="0"/>
              <a:t> </a:t>
            </a:r>
            <a:r>
              <a:rPr lang="en-US" dirty="0" smtClean="0"/>
              <a:t>         Larry Meyer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19400"/>
            <a:ext cx="5181600" cy="345224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 r="-1" b="14061"/>
          <a:stretch/>
        </p:blipFill>
        <p:spPr>
          <a:xfrm>
            <a:off x="4419600" y="2286000"/>
            <a:ext cx="3347161" cy="3015066"/>
          </a:xfrm>
        </p:spPr>
      </p:pic>
    </p:spTree>
    <p:extLst>
      <p:ext uri="{BB962C8B-B14F-4D97-AF65-F5344CB8AC3E}">
        <p14:creationId xmlns:p14="http://schemas.microsoft.com/office/powerpoint/2010/main" val="31331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DAISY LOUISE</a:t>
            </a:r>
            <a:r>
              <a:rPr lang="en-US" sz="3600" b="1" dirty="0" smtClean="0">
                <a:solidFill>
                  <a:schemeClr val="tx1"/>
                </a:solidFill>
              </a:rPr>
              <a:t/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Hybrid Tea by Fred Wright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05200"/>
            <a:ext cx="3296729" cy="291211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438400"/>
            <a:ext cx="4193132" cy="2796819"/>
          </a:xfrm>
        </p:spPr>
      </p:pic>
      <p:sp>
        <p:nvSpPr>
          <p:cNvPr id="6" name="TextBox 5"/>
          <p:cNvSpPr txBox="1"/>
          <p:nvPr/>
        </p:nvSpPr>
        <p:spPr>
          <a:xfrm>
            <a:off x="1676400" y="5421867"/>
            <a:ext cx="2606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 by Fred Wright</a:t>
            </a:r>
          </a:p>
          <a:p>
            <a:r>
              <a:rPr lang="en-US" dirty="0" smtClean="0"/>
              <a:t>and Sandy Lundberg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066800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            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/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/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/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/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/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/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/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/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/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/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/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/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BROTHER JACK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Hybrid Tea by Fred Wright</a:t>
            </a:r>
            <a:r>
              <a:rPr lang="en-US" sz="2700" b="1" dirty="0" smtClean="0">
                <a:solidFill>
                  <a:schemeClr val="tx1"/>
                </a:solidFill>
              </a:rPr>
              <a:t>                </a:t>
            </a:r>
            <a:endParaRPr lang="en-US" sz="27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" b="10338"/>
          <a:stretch/>
        </p:blipFill>
        <p:spPr>
          <a:xfrm>
            <a:off x="2526224" y="2324100"/>
            <a:ext cx="4103175" cy="3379276"/>
          </a:xfrm>
        </p:spPr>
      </p:pic>
      <p:sp>
        <p:nvSpPr>
          <p:cNvPr id="3" name="TextBox 2"/>
          <p:cNvSpPr txBox="1"/>
          <p:nvPr/>
        </p:nvSpPr>
        <p:spPr>
          <a:xfrm>
            <a:off x="4038600" y="5867400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Larry Meyer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1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455" y="76200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SISTER RUBY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Hybrid Tea by Fred Wright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4"/>
          <a:stretch/>
        </p:blipFill>
        <p:spPr>
          <a:xfrm>
            <a:off x="3374756" y="2895600"/>
            <a:ext cx="4953000" cy="28780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47244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Photos by </a:t>
            </a:r>
          </a:p>
          <a:p>
            <a:pPr algn="ctr"/>
            <a:r>
              <a:rPr lang="en-US" dirty="0" smtClean="0"/>
              <a:t>Fred Wright and </a:t>
            </a:r>
          </a:p>
          <a:p>
            <a:pPr algn="ctr"/>
            <a:r>
              <a:rPr lang="en-US" dirty="0" smtClean="0"/>
              <a:t>Larry Meyer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t="10548" r="9136" b="18667"/>
          <a:stretch/>
        </p:blipFill>
        <p:spPr>
          <a:xfrm>
            <a:off x="1015138" y="2224006"/>
            <a:ext cx="2533973" cy="2022529"/>
          </a:xfrm>
        </p:spPr>
      </p:pic>
    </p:spTree>
    <p:extLst>
      <p:ext uri="{BB962C8B-B14F-4D97-AF65-F5344CB8AC3E}">
        <p14:creationId xmlns:p14="http://schemas.microsoft.com/office/powerpoint/2010/main" val="10827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Fred Wright’s Hybrid Teas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286000"/>
            <a:ext cx="3057148" cy="6397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Carolina Pride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2514600"/>
            <a:ext cx="3657599" cy="44117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Phillip’s Grand Slam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6285" y="6077831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Photos by Larry Meyer</a:t>
            </a:r>
            <a:endParaRPr lang="en-US" sz="16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34" y="2974975"/>
            <a:ext cx="2272006" cy="2835275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25" y="3124200"/>
            <a:ext cx="2420319" cy="2571589"/>
          </a:xfrm>
        </p:spPr>
      </p:pic>
    </p:spTree>
    <p:extLst>
      <p:ext uri="{BB962C8B-B14F-4D97-AF65-F5344CB8AC3E}">
        <p14:creationId xmlns:p14="http://schemas.microsoft.com/office/powerpoint/2010/main" val="356578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EDDIE EDWARDS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Hybrid Tea by Fred Wright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109536"/>
            <a:ext cx="5878790" cy="3916744"/>
          </a:xfrm>
        </p:spPr>
      </p:pic>
      <p:sp>
        <p:nvSpPr>
          <p:cNvPr id="5" name="TextBox 4"/>
          <p:cNvSpPr txBox="1"/>
          <p:nvPr/>
        </p:nvSpPr>
        <p:spPr>
          <a:xfrm>
            <a:off x="4038600" y="6057276"/>
            <a:ext cx="3017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26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Hybrid Teas by Fred Wright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SISTER JANE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71800"/>
            <a:ext cx="4253913" cy="283416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2778" y="2209800"/>
            <a:ext cx="3055717" cy="63976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LOVING YOU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58674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Fred Wright Photo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0" y="2819400"/>
            <a:ext cx="685800" cy="5217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453" y="2819400"/>
            <a:ext cx="2328466" cy="3104622"/>
          </a:xfrm>
        </p:spPr>
      </p:pic>
      <p:sp>
        <p:nvSpPr>
          <p:cNvPr id="7" name="TextBox 6"/>
          <p:cNvSpPr txBox="1"/>
          <p:nvPr/>
        </p:nvSpPr>
        <p:spPr>
          <a:xfrm>
            <a:off x="5486400" y="5943600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Shockley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4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MS. JAN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Hybrid Tea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80" y="2324100"/>
            <a:ext cx="5265853" cy="3508375"/>
          </a:xfrm>
        </p:spPr>
      </p:pic>
      <p:sp>
        <p:nvSpPr>
          <p:cNvPr id="5" name="TextBox 4"/>
          <p:cNvSpPr txBox="1"/>
          <p:nvPr/>
        </p:nvSpPr>
        <p:spPr>
          <a:xfrm>
            <a:off x="5867400" y="1676400"/>
            <a:ext cx="1905000" cy="369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49458" y="5991453"/>
            <a:ext cx="3017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09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TOP GUN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Hybrid Tea By Fred Wright</a:t>
            </a:r>
            <a:endParaRPr lang="en-US" sz="31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80" y="2324100"/>
            <a:ext cx="5265853" cy="3508375"/>
          </a:xfrm>
        </p:spPr>
      </p:pic>
      <p:sp>
        <p:nvSpPr>
          <p:cNvPr id="5" name="TextBox 4"/>
          <p:cNvSpPr txBox="1"/>
          <p:nvPr/>
        </p:nvSpPr>
        <p:spPr>
          <a:xfrm>
            <a:off x="6629400" y="1959266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71800" y="5930817"/>
            <a:ext cx="3017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12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90" y="838200"/>
            <a:ext cx="7010400" cy="525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4471" y="5181599"/>
            <a:ext cx="6014788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Let’s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go see what’s blooming</a:t>
            </a:r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!</a:t>
            </a:r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68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t="125" r="1" b="-1"/>
          <a:stretch/>
        </p:blipFill>
        <p:spPr>
          <a:xfrm>
            <a:off x="271220" y="333214"/>
            <a:ext cx="8699071" cy="6176074"/>
          </a:xfrm>
        </p:spPr>
      </p:pic>
      <p:sp>
        <p:nvSpPr>
          <p:cNvPr id="5" name="TextBox 4"/>
          <p:cNvSpPr txBox="1"/>
          <p:nvPr/>
        </p:nvSpPr>
        <p:spPr>
          <a:xfrm>
            <a:off x="1219200" y="457200"/>
            <a:ext cx="72394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2">
                    <a:lumMod val="50000"/>
                  </a:schemeClr>
                </a:solidFill>
              </a:rPr>
              <a:t> Lights, Camera, Action… </a:t>
            </a:r>
          </a:p>
          <a:p>
            <a:pPr algn="ctr"/>
            <a:r>
              <a:rPr lang="en-US" sz="4400" b="1" dirty="0" smtClean="0">
                <a:solidFill>
                  <a:schemeClr val="bg2">
                    <a:lumMod val="50000"/>
                  </a:schemeClr>
                </a:solidFill>
              </a:rPr>
              <a:t>Hybrid Teas at their best!</a:t>
            </a:r>
            <a:endParaRPr lang="en-US" sz="4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8800" y="6019800"/>
            <a:ext cx="263886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Photo by Dona Martin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1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44" y="990600"/>
            <a:ext cx="6553200" cy="4914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5257800"/>
            <a:ext cx="6155852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Or…just sit down and rest a spell…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681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0"/>
            <a:ext cx="7467600" cy="1447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RANDY SCOTT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Hybrid Tea       </a:t>
            </a:r>
            <a:r>
              <a:rPr lang="en-US" dirty="0" smtClean="0">
                <a:solidFill>
                  <a:schemeClr val="tx1"/>
                </a:solidFill>
              </a:rPr>
              <a:t>HT by John Smith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886200" cy="2914650"/>
          </a:xfrm>
        </p:spPr>
      </p:pic>
      <p:sp>
        <p:nvSpPr>
          <p:cNvPr id="5" name="TextBox 4"/>
          <p:cNvSpPr txBox="1"/>
          <p:nvPr/>
        </p:nvSpPr>
        <p:spPr>
          <a:xfrm>
            <a:off x="381000" y="50292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Photos by Larry Meyer </a:t>
            </a:r>
          </a:p>
          <a:p>
            <a:pPr algn="ctr"/>
            <a:r>
              <a:rPr lang="en-US" dirty="0" smtClean="0"/>
              <a:t>&amp; </a:t>
            </a:r>
          </a:p>
          <a:p>
            <a:pPr algn="ctr"/>
            <a:r>
              <a:rPr lang="en-US" dirty="0" smtClean="0"/>
              <a:t>Andrew Hearne 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667000"/>
            <a:ext cx="5028275" cy="377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4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53" t="-20408" b="1"/>
          <a:stretch/>
        </p:blipFill>
        <p:spPr>
          <a:xfrm>
            <a:off x="5140101" y="838200"/>
            <a:ext cx="2343150" cy="312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400" y="508861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</a:t>
            </a:r>
            <a:r>
              <a:rPr lang="en-US" b="1" dirty="0" smtClean="0">
                <a:solidFill>
                  <a:schemeClr val="tx1"/>
                </a:solidFill>
              </a:rPr>
              <a:t>INA GEE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Hybrid Tea by John Smith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33600"/>
            <a:ext cx="4588676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2149" y="5562600"/>
            <a:ext cx="314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Andrew Hearne Photo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31676" y="4028290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Shockley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8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1828800"/>
            <a:ext cx="23774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             </a:t>
            </a:r>
            <a:r>
              <a:rPr lang="en-US" sz="3600" b="1" dirty="0" smtClean="0">
                <a:solidFill>
                  <a:schemeClr val="tx1"/>
                </a:solidFill>
              </a:rPr>
              <a:t>SNUFFY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" r="3197"/>
          <a:stretch>
            <a:fillRect/>
          </a:stretch>
        </p:blipFill>
        <p:spPr>
          <a:xfrm>
            <a:off x="3352800" y="762000"/>
            <a:ext cx="5257800" cy="5329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124200"/>
            <a:ext cx="3300573" cy="1519561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Hybrid Tea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By John Smith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484006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Dona Martin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24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990600"/>
            <a:ext cx="7024744" cy="1143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SUNNY SUNDAYS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Hybrid Tea by John Smith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5867400"/>
            <a:ext cx="3023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Andrew Hearne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133600"/>
            <a:ext cx="4476750" cy="3581400"/>
          </a:xfrm>
        </p:spPr>
      </p:pic>
    </p:spTree>
    <p:extLst>
      <p:ext uri="{BB962C8B-B14F-4D97-AF65-F5344CB8AC3E}">
        <p14:creationId xmlns:p14="http://schemas.microsoft.com/office/powerpoint/2010/main" val="163240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A few more…</a:t>
            </a:r>
            <a:r>
              <a:rPr lang="en-US" sz="3600" b="1" dirty="0">
                <a:solidFill>
                  <a:schemeClr val="tx1"/>
                </a:solidFill>
              </a:rPr>
              <a:t/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>SUNNY SUNDAYS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734" y="1848173"/>
            <a:ext cx="2759331" cy="2571543"/>
          </a:xfrm>
        </p:spPr>
      </p:pic>
      <p:sp>
        <p:nvSpPr>
          <p:cNvPr id="9" name="TextBox 8"/>
          <p:cNvSpPr txBox="1"/>
          <p:nvPr/>
        </p:nvSpPr>
        <p:spPr>
          <a:xfrm>
            <a:off x="7010400" y="4495800"/>
            <a:ext cx="1255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Photos by </a:t>
            </a:r>
          </a:p>
          <a:p>
            <a:r>
              <a:rPr lang="en-US" sz="1600" dirty="0" smtClean="0"/>
              <a:t>John Smith</a:t>
            </a:r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810000"/>
            <a:ext cx="3011943" cy="225268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28800"/>
            <a:ext cx="3697224" cy="27707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95400" y="4648200"/>
            <a:ext cx="1915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Photo by Andrew</a:t>
            </a:r>
          </a:p>
          <a:p>
            <a:pPr algn="ctr"/>
            <a:r>
              <a:rPr lang="en-US" sz="1600" dirty="0" smtClean="0"/>
              <a:t>Hearne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3622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SILVER CREAM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Hybrid Tea by John Smith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90" y="2324100"/>
            <a:ext cx="4677833" cy="3508375"/>
          </a:xfrm>
        </p:spPr>
      </p:pic>
      <p:sp>
        <p:nvSpPr>
          <p:cNvPr id="5" name="TextBox 4"/>
          <p:cNvSpPr txBox="1"/>
          <p:nvPr/>
        </p:nvSpPr>
        <p:spPr>
          <a:xfrm>
            <a:off x="4263992" y="5947497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Picture by John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16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BABIES BLUSH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Hybrid Tea by John Smith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65" y="2324100"/>
            <a:ext cx="4392083" cy="3508375"/>
          </a:xfrm>
        </p:spPr>
      </p:pic>
      <p:sp>
        <p:nvSpPr>
          <p:cNvPr id="5" name="TextBox 4"/>
          <p:cNvSpPr txBox="1"/>
          <p:nvPr/>
        </p:nvSpPr>
        <p:spPr>
          <a:xfrm>
            <a:off x="3505200" y="6003010"/>
            <a:ext cx="2704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Andrew Hearne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886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John Smith’s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Hybrid Tea Seedling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362200"/>
            <a:ext cx="3962400" cy="2971799"/>
          </a:xfrm>
        </p:spPr>
      </p:pic>
      <p:sp>
        <p:nvSpPr>
          <p:cNvPr id="10" name="TextBox 9"/>
          <p:cNvSpPr txBox="1"/>
          <p:nvPr/>
        </p:nvSpPr>
        <p:spPr>
          <a:xfrm>
            <a:off x="2743200" y="56388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Photo by John Smith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15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7" y="440410"/>
            <a:ext cx="7984096" cy="5988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7045" y="5562600"/>
            <a:ext cx="7086600" cy="4616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Bradley prefers air conditioning until evening.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924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MARLON’S DAY 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Hybrid Tea by Fred Wright 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95" y="2324100"/>
            <a:ext cx="4054622" cy="3508375"/>
          </a:xfrm>
        </p:spPr>
      </p:pic>
      <p:sp>
        <p:nvSpPr>
          <p:cNvPr id="6" name="TextBox 5"/>
          <p:cNvSpPr txBox="1"/>
          <p:nvPr/>
        </p:nvSpPr>
        <p:spPr>
          <a:xfrm>
            <a:off x="4495800" y="6019800"/>
            <a:ext cx="309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Sandy Lundberg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2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5638799"/>
            <a:ext cx="3660183" cy="46166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When the water is cool.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2176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b="8447"/>
          <a:stretch/>
        </p:blipFill>
        <p:spPr>
          <a:xfrm>
            <a:off x="2286000" y="2275669"/>
            <a:ext cx="4189708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990600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               JEWEL GRACE</a:t>
            </a:r>
          </a:p>
          <a:p>
            <a:r>
              <a:rPr lang="en-US" sz="3200" dirty="0" smtClean="0"/>
              <a:t>          </a:t>
            </a:r>
            <a:r>
              <a:rPr lang="en-US" sz="2400" dirty="0" smtClean="0"/>
              <a:t>Hybrid Tea by Eddie Edwards   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819400" y="5562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Photo by Larry Meyer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89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3283" r="6443" b="10059"/>
          <a:stretch/>
        </p:blipFill>
        <p:spPr>
          <a:xfrm>
            <a:off x="2696705" y="2293749"/>
            <a:ext cx="3781587" cy="3293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1066800"/>
            <a:ext cx="472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    KAREN CONSTANT</a:t>
            </a:r>
          </a:p>
          <a:p>
            <a:r>
              <a:rPr lang="en-US" sz="2400" b="1" dirty="0" smtClean="0"/>
              <a:t>  </a:t>
            </a:r>
            <a:r>
              <a:rPr lang="en-US" sz="2400" dirty="0" smtClean="0"/>
              <a:t>Hybrid Tea by Eddie Edwards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925944" y="5791200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Larry Meyer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2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09800"/>
            <a:ext cx="4572000" cy="3705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5276" y="762000"/>
            <a:ext cx="44983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TH COOP</a:t>
            </a:r>
          </a:p>
          <a:p>
            <a:pPr algn="ctr"/>
            <a:r>
              <a:rPr lang="en-US" sz="2400" b="1" dirty="0" smtClean="0"/>
              <a:t>Hybrid Tea by Eddie Edwards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375255" y="6019800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Larry Meyer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21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SHUG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Hybrid Tea by Tommy Hebert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t="5951" r="23591"/>
          <a:stretch/>
        </p:blipFill>
        <p:spPr>
          <a:xfrm>
            <a:off x="2555928" y="2438400"/>
            <a:ext cx="3727343" cy="3224938"/>
          </a:xfrm>
        </p:spPr>
      </p:pic>
      <p:sp>
        <p:nvSpPr>
          <p:cNvPr id="5" name="TextBox 4"/>
          <p:cNvSpPr txBox="1"/>
          <p:nvPr/>
        </p:nvSpPr>
        <p:spPr>
          <a:xfrm>
            <a:off x="2781300" y="5791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Photo by Tommy Hebert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70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914400"/>
            <a:ext cx="7024744" cy="1143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RESA G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Hybrid Tea by Tommy Hebert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90800"/>
            <a:ext cx="4328520" cy="2438400"/>
          </a:xfrm>
        </p:spPr>
      </p:pic>
      <p:sp>
        <p:nvSpPr>
          <p:cNvPr id="6" name="TextBox 5"/>
          <p:cNvSpPr txBox="1"/>
          <p:nvPr/>
        </p:nvSpPr>
        <p:spPr>
          <a:xfrm>
            <a:off x="1066800" y="5029200"/>
            <a:ext cx="294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Tommy Hebert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07800" y="5710484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Larry Meyer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190" y="2233047"/>
            <a:ext cx="3117111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6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MS. TIS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Hybrid Tea by Tommy Hebert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3" t="8517" r="6468"/>
          <a:stretch/>
        </p:blipFill>
        <p:spPr>
          <a:xfrm>
            <a:off x="2209800" y="2362200"/>
            <a:ext cx="4773479" cy="3343759"/>
          </a:xfrm>
        </p:spPr>
      </p:pic>
      <p:sp>
        <p:nvSpPr>
          <p:cNvPr id="5" name="TextBox 4"/>
          <p:cNvSpPr txBox="1"/>
          <p:nvPr/>
        </p:nvSpPr>
        <p:spPr>
          <a:xfrm>
            <a:off x="3048000" y="5791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Tommy Hebert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1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SUPER NOVA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Hybrid Tea by Tommy Hebert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7716" r="14558" b="3355"/>
          <a:stretch/>
        </p:blipFill>
        <p:spPr>
          <a:xfrm>
            <a:off x="2293749" y="2402237"/>
            <a:ext cx="4510007" cy="3184902"/>
          </a:xfrm>
        </p:spPr>
      </p:pic>
      <p:sp>
        <p:nvSpPr>
          <p:cNvPr id="5" name="TextBox 4"/>
          <p:cNvSpPr txBox="1"/>
          <p:nvPr/>
        </p:nvSpPr>
        <p:spPr>
          <a:xfrm>
            <a:off x="3962400" y="5784809"/>
            <a:ext cx="2895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Tommy Hebert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1" y="98156"/>
            <a:ext cx="8868845" cy="6476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867400"/>
            <a:ext cx="3728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Rosa Borealis by John </a:t>
            </a:r>
            <a:r>
              <a:rPr lang="en-US" sz="2000" dirty="0" err="1" smtClean="0">
                <a:solidFill>
                  <a:srgbClr val="7030A0"/>
                </a:solidFill>
              </a:rPr>
              <a:t>Mattia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4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CRESCENDO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Hybrid Tea by Keith </a:t>
            </a:r>
            <a:r>
              <a:rPr lang="en-US" sz="2700" dirty="0" err="1" smtClean="0">
                <a:solidFill>
                  <a:schemeClr val="tx1"/>
                </a:solidFill>
              </a:rPr>
              <a:t>Zary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971800"/>
            <a:ext cx="2857500" cy="31432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09800"/>
            <a:ext cx="3964912" cy="30524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5486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 &amp; P photos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52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BROTHER HUGH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Hybrid Tea by Fred Wright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2324100"/>
            <a:ext cx="5262562" cy="3508375"/>
          </a:xfrm>
        </p:spPr>
      </p:pic>
      <p:sp>
        <p:nvSpPr>
          <p:cNvPr id="5" name="TextBox 4"/>
          <p:cNvSpPr txBox="1"/>
          <p:nvPr/>
        </p:nvSpPr>
        <p:spPr>
          <a:xfrm>
            <a:off x="4876800" y="5987534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5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LOVE’S KISS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1" r="2639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Hybrid Tea</a:t>
            </a:r>
          </a:p>
          <a:p>
            <a:r>
              <a:rPr lang="en-US" sz="2000" dirty="0" smtClean="0"/>
              <a:t>By Keith </a:t>
            </a:r>
            <a:r>
              <a:rPr lang="en-US" sz="2000" dirty="0" err="1" smtClean="0"/>
              <a:t>Zary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867400" y="5562600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 &amp; P Photo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3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ALWAYS AND FOREVER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Hybrid Tea by Keith </a:t>
            </a:r>
            <a:r>
              <a:rPr lang="en-US" sz="2400" b="1" dirty="0" err="1" smtClean="0">
                <a:solidFill>
                  <a:schemeClr val="tx1"/>
                </a:solidFill>
              </a:rPr>
              <a:t>Zary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001" y="2324100"/>
            <a:ext cx="4567011" cy="3508375"/>
          </a:xfrm>
        </p:spPr>
      </p:pic>
      <p:sp>
        <p:nvSpPr>
          <p:cNvPr id="6" name="TextBox 5"/>
          <p:cNvSpPr txBox="1"/>
          <p:nvPr/>
        </p:nvSpPr>
        <p:spPr>
          <a:xfrm>
            <a:off x="3352800" y="6010759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Rich Baer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62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NEIL DIAMOND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Hybrid Tea by Tom </a:t>
            </a:r>
            <a:r>
              <a:rPr lang="en-US" sz="2400" b="1" dirty="0" err="1" smtClean="0">
                <a:solidFill>
                  <a:schemeClr val="tx1"/>
                </a:solidFill>
              </a:rPr>
              <a:t>Carruth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19" y="2324100"/>
            <a:ext cx="3508375" cy="3508375"/>
          </a:xfrm>
        </p:spPr>
      </p:pic>
      <p:sp>
        <p:nvSpPr>
          <p:cNvPr id="5" name="TextBox 4"/>
          <p:cNvSpPr txBox="1"/>
          <p:nvPr/>
        </p:nvSpPr>
        <p:spPr>
          <a:xfrm>
            <a:off x="2590800" y="5911334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Weeks Roses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99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CINNAMON DOLCE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400" b="1" dirty="0" err="1" smtClean="0">
                <a:solidFill>
                  <a:schemeClr val="tx1"/>
                </a:solidFill>
              </a:rPr>
              <a:t>Meilland</a:t>
            </a:r>
            <a:r>
              <a:rPr lang="en-US" sz="2400" b="1" dirty="0" smtClean="0">
                <a:solidFill>
                  <a:schemeClr val="tx1"/>
                </a:solidFill>
              </a:rPr>
              <a:t> Hybrid Tea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849" y="2324100"/>
            <a:ext cx="3445315" cy="3508375"/>
          </a:xfrm>
        </p:spPr>
      </p:pic>
      <p:sp>
        <p:nvSpPr>
          <p:cNvPr id="7" name="TextBox 6"/>
          <p:cNvSpPr txBox="1"/>
          <p:nvPr/>
        </p:nvSpPr>
        <p:spPr>
          <a:xfrm>
            <a:off x="3200400" y="6019800"/>
            <a:ext cx="263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Dona Martin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9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FRANCIS MEILLAND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err="1" smtClean="0">
                <a:solidFill>
                  <a:schemeClr val="tx1"/>
                </a:solidFill>
              </a:rPr>
              <a:t>Meilland</a:t>
            </a:r>
            <a:r>
              <a:rPr lang="en-US" b="1" dirty="0" smtClean="0">
                <a:solidFill>
                  <a:schemeClr val="tx1"/>
                </a:solidFill>
              </a:rPr>
              <a:t> Hybrid Tea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95593"/>
            <a:ext cx="3508375" cy="3508375"/>
          </a:xfrm>
        </p:spPr>
      </p:pic>
      <p:sp>
        <p:nvSpPr>
          <p:cNvPr id="5" name="TextBox 4"/>
          <p:cNvSpPr txBox="1"/>
          <p:nvPr/>
        </p:nvSpPr>
        <p:spPr>
          <a:xfrm>
            <a:off x="802614" y="2224006"/>
            <a:ext cx="1501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Felix Titling" panose="04060505060202020A04" pitchFamily="82" charset="0"/>
              </a:rPr>
              <a:t>Final AARS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  <a:latin typeface="Felix Titling" panose="04060505060202020A04" pitchFamily="82" charset="0"/>
              </a:rPr>
              <a:t>Rose </a:t>
            </a:r>
            <a:endParaRPr lang="en-US" b="1" dirty="0">
              <a:solidFill>
                <a:srgbClr val="0070C0"/>
              </a:solidFill>
              <a:latin typeface="Felix Titling" panose="04060505060202020A04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5881479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Star Roses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71800"/>
            <a:ext cx="3706813" cy="321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78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MERCURY RISING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400" b="1" dirty="0" err="1" smtClean="0">
                <a:solidFill>
                  <a:schemeClr val="tx1"/>
                </a:solidFill>
              </a:rPr>
              <a:t>Meilland</a:t>
            </a:r>
            <a:r>
              <a:rPr lang="en-US" sz="2400" b="1" dirty="0" smtClean="0">
                <a:solidFill>
                  <a:schemeClr val="tx1"/>
                </a:solidFill>
              </a:rPr>
              <a:t> Hybrid Tea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81" y="2324100"/>
            <a:ext cx="2792850" cy="3508375"/>
          </a:xfrm>
        </p:spPr>
      </p:pic>
      <p:sp>
        <p:nvSpPr>
          <p:cNvPr id="5" name="TextBox 4"/>
          <p:cNvSpPr txBox="1"/>
          <p:nvPr/>
        </p:nvSpPr>
        <p:spPr>
          <a:xfrm>
            <a:off x="2743200" y="5943600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Star Roses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7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2133600"/>
            <a:ext cx="23774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DONA MARTIN</a:t>
            </a: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Sport of Randy Scott 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r="8280"/>
          <a:stretch>
            <a:fillRect/>
          </a:stretch>
        </p:blipFill>
        <p:spPr>
          <a:xfrm>
            <a:off x="3733800" y="823281"/>
            <a:ext cx="4953000" cy="5020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3810000"/>
            <a:ext cx="3300573" cy="1519561"/>
          </a:xfrm>
        </p:spPr>
        <p:txBody>
          <a:bodyPr/>
          <a:lstStyle/>
          <a:p>
            <a:r>
              <a:rPr lang="en-US" dirty="0" smtClean="0"/>
              <a:t>              </a:t>
            </a:r>
            <a:r>
              <a:rPr lang="en-US" sz="2000" dirty="0" smtClean="0"/>
              <a:t>Hybrid Tea</a:t>
            </a:r>
          </a:p>
          <a:p>
            <a:r>
              <a:rPr lang="en-US" sz="2000" dirty="0" smtClean="0"/>
              <a:t>         By Bob Martin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5259136"/>
            <a:ext cx="220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Dona Martin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8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LILAC SURPRISE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Bob Martin’s Sport of Dona Martin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133600"/>
            <a:ext cx="4683510" cy="3508375"/>
          </a:xfrm>
        </p:spPr>
      </p:pic>
      <p:sp>
        <p:nvSpPr>
          <p:cNvPr id="7" name="TextBox 6"/>
          <p:cNvSpPr txBox="1"/>
          <p:nvPr/>
        </p:nvSpPr>
        <p:spPr>
          <a:xfrm>
            <a:off x="1600200" y="5778285"/>
            <a:ext cx="24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Bob Martin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059624"/>
            <a:ext cx="2667000" cy="2089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19800" y="5301734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Larry Meyer Photo</a:t>
            </a:r>
          </a:p>
          <a:p>
            <a:r>
              <a:rPr lang="en-US" sz="1600" dirty="0" smtClean="0"/>
              <a:t> of Dona Martin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7946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52" y="3167648"/>
            <a:ext cx="2069305" cy="206930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76" y="805912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ZACH NOBLES, HT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Satish </a:t>
            </a:r>
            <a:r>
              <a:rPr lang="en-US" sz="2700" dirty="0" err="1" smtClean="0">
                <a:solidFill>
                  <a:schemeClr val="tx1"/>
                </a:solidFill>
              </a:rPr>
              <a:t>Prabhu’s</a:t>
            </a:r>
            <a:r>
              <a:rPr lang="en-US" sz="2700" dirty="0" smtClean="0">
                <a:solidFill>
                  <a:schemeClr val="tx1"/>
                </a:solidFill>
              </a:rPr>
              <a:t> Sport of Let Freedom Ring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062476"/>
            <a:ext cx="3419475" cy="227965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73451"/>
            <a:ext cx="2895600" cy="4343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2590" y="5334000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Let Freedom 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0" y="5518666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Photos by Satish</a:t>
            </a:r>
          </a:p>
          <a:p>
            <a:pPr algn="ctr"/>
            <a:r>
              <a:rPr lang="en-US" dirty="0" err="1" smtClean="0"/>
              <a:t>Prabhu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56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8353" y="4800600"/>
            <a:ext cx="4953000" cy="52322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</a:rPr>
              <a:t> You should hear me howl!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55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3"/>
          <a:stretch/>
        </p:blipFill>
        <p:spPr>
          <a:xfrm>
            <a:off x="990600" y="1143000"/>
            <a:ext cx="3270515" cy="43090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30496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DAVID’S LOVE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197006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Hybrid Tea by </a:t>
            </a:r>
          </a:p>
          <a:p>
            <a:pPr algn="ctr"/>
            <a:r>
              <a:rPr lang="en-US" sz="2400" dirty="0" smtClean="0"/>
              <a:t>Fred Wright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029200" y="5638800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4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MISS KITTY </a:t>
            </a:r>
            <a:r>
              <a:rPr lang="en-US" sz="2400" b="1" dirty="0" smtClean="0">
                <a:solidFill>
                  <a:schemeClr val="tx1"/>
                </a:solidFill>
              </a:rPr>
              <a:t>by Kitty </a:t>
            </a:r>
            <a:r>
              <a:rPr lang="en-US" sz="2400" b="1" dirty="0" err="1" smtClean="0">
                <a:solidFill>
                  <a:schemeClr val="tx1"/>
                </a:solidFill>
              </a:rPr>
              <a:t>Belendez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Hybrid Tea Sport of Cajun Moon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97" y="2324100"/>
            <a:ext cx="4060619" cy="3508375"/>
          </a:xfrm>
        </p:spPr>
      </p:pic>
      <p:sp>
        <p:nvSpPr>
          <p:cNvPr id="5" name="TextBox 4"/>
          <p:cNvSpPr txBox="1"/>
          <p:nvPr/>
        </p:nvSpPr>
        <p:spPr>
          <a:xfrm>
            <a:off x="6629400" y="4114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Photo by </a:t>
            </a:r>
          </a:p>
          <a:p>
            <a:pPr algn="ctr"/>
            <a:r>
              <a:rPr lang="en-US" dirty="0" smtClean="0"/>
              <a:t>Kitty </a:t>
            </a:r>
            <a:r>
              <a:rPr lang="en-US" dirty="0" err="1" smtClean="0"/>
              <a:t>Belendez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4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CORETTA SCOTT KING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Hybrid Tea by Christian </a:t>
            </a:r>
            <a:r>
              <a:rPr lang="en-US" sz="2400" dirty="0" err="1" smtClean="0">
                <a:solidFill>
                  <a:schemeClr val="tx1"/>
                </a:solidFill>
              </a:rPr>
              <a:t>Bedard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90" y="2324100"/>
            <a:ext cx="3514232" cy="3508375"/>
          </a:xfrm>
        </p:spPr>
      </p:pic>
      <p:sp>
        <p:nvSpPr>
          <p:cNvPr id="5" name="TextBox 4"/>
          <p:cNvSpPr txBox="1"/>
          <p:nvPr/>
        </p:nvSpPr>
        <p:spPr>
          <a:xfrm>
            <a:off x="3124200" y="5943600"/>
            <a:ext cx="26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Weeks Courtesy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23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8229600" cy="124936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PACIFIC CELEBRATION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Hybrid Tea by Frank Strickland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" t="4215" r="10072" b="4784"/>
          <a:stretch/>
        </p:blipFill>
        <p:spPr>
          <a:xfrm>
            <a:off x="609600" y="2057400"/>
            <a:ext cx="3773837" cy="3192650"/>
          </a:xfrm>
        </p:spPr>
      </p:pic>
      <p:sp>
        <p:nvSpPr>
          <p:cNvPr id="5" name="TextBox 4"/>
          <p:cNvSpPr txBox="1"/>
          <p:nvPr/>
        </p:nvSpPr>
        <p:spPr>
          <a:xfrm>
            <a:off x="990600" y="5330325"/>
            <a:ext cx="2647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Sandy </a:t>
            </a:r>
            <a:r>
              <a:rPr lang="en-US" dirty="0" err="1" smtClean="0"/>
              <a:t>Landberg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857222"/>
            <a:ext cx="3987800" cy="2990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0807" y="5943600"/>
            <a:ext cx="2616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Carol Shockley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2913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TANIA NORRIS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Hybrid Tea by Luis </a:t>
            </a:r>
            <a:r>
              <a:rPr lang="en-US" sz="2400" b="1" dirty="0" err="1" smtClean="0">
                <a:solidFill>
                  <a:schemeClr val="tx1"/>
                </a:solidFill>
              </a:rPr>
              <a:t>Desamero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36" y="2324100"/>
            <a:ext cx="4701340" cy="3508375"/>
          </a:xfrm>
        </p:spPr>
      </p:pic>
      <p:sp>
        <p:nvSpPr>
          <p:cNvPr id="5" name="TextBox 4"/>
          <p:cNvSpPr txBox="1"/>
          <p:nvPr/>
        </p:nvSpPr>
        <p:spPr>
          <a:xfrm>
            <a:off x="3048000" y="5911334"/>
            <a:ext cx="2791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David </a:t>
            </a:r>
            <a:r>
              <a:rPr lang="en-US" dirty="0" err="1" smtClean="0"/>
              <a:t>Bassani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9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HOT LADY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Hybrid Tea ~ Florist Rose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47" y="2324100"/>
            <a:ext cx="4171119" cy="3508375"/>
          </a:xfrm>
        </p:spPr>
      </p:pic>
      <p:sp>
        <p:nvSpPr>
          <p:cNvPr id="5" name="TextBox 4"/>
          <p:cNvSpPr txBox="1"/>
          <p:nvPr/>
        </p:nvSpPr>
        <p:spPr>
          <a:xfrm>
            <a:off x="2717469" y="5920397"/>
            <a:ext cx="3613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Steve Singer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5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ISABELLE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Hybrid Tea Florist Rose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3600"/>
            <a:ext cx="4217359" cy="3508375"/>
          </a:xfrm>
        </p:spPr>
      </p:pic>
      <p:sp>
        <p:nvSpPr>
          <p:cNvPr id="5" name="TextBox 4"/>
          <p:cNvSpPr txBox="1"/>
          <p:nvPr/>
        </p:nvSpPr>
        <p:spPr>
          <a:xfrm>
            <a:off x="1676400" y="5715000"/>
            <a:ext cx="268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Photo by Steve Singer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t="7081" r="7144" b="28437"/>
          <a:stretch/>
        </p:blipFill>
        <p:spPr>
          <a:xfrm>
            <a:off x="5562600" y="2475854"/>
            <a:ext cx="2123269" cy="22110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75095" y="4724400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Shockley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8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JULIA’S KISS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Hybrid Tea by Lionel Poole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836" y="2324100"/>
            <a:ext cx="3755340" cy="3508375"/>
          </a:xfrm>
        </p:spPr>
      </p:pic>
      <p:sp>
        <p:nvSpPr>
          <p:cNvPr id="5" name="TextBox 4"/>
          <p:cNvSpPr txBox="1"/>
          <p:nvPr/>
        </p:nvSpPr>
        <p:spPr>
          <a:xfrm>
            <a:off x="2875035" y="5943600"/>
            <a:ext cx="3613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Steve Singer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25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GIRLS NIGHT OUT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Hybrid Tea by </a:t>
            </a:r>
            <a:r>
              <a:rPr lang="en-US" sz="2700" dirty="0" err="1" smtClean="0">
                <a:solidFill>
                  <a:schemeClr val="tx1"/>
                </a:solidFill>
              </a:rPr>
              <a:t>Meilland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 t="460" r="2270" b="2355"/>
          <a:stretch/>
        </p:blipFill>
        <p:spPr>
          <a:xfrm>
            <a:off x="2464231" y="2340244"/>
            <a:ext cx="4200040" cy="3409627"/>
          </a:xfrm>
        </p:spPr>
      </p:pic>
    </p:spTree>
    <p:extLst>
      <p:ext uri="{BB962C8B-B14F-4D97-AF65-F5344CB8AC3E}">
        <p14:creationId xmlns:p14="http://schemas.microsoft.com/office/powerpoint/2010/main" val="183200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PAROLE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(aka Buxom Beauty)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r="21428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                 Hybrid Tea</a:t>
            </a:r>
          </a:p>
          <a:p>
            <a:r>
              <a:rPr lang="en-US" dirty="0" smtClean="0"/>
              <a:t>                   By </a:t>
            </a:r>
            <a:r>
              <a:rPr lang="en-US" dirty="0" err="1" smtClean="0"/>
              <a:t>Kordes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48200" y="5410200"/>
            <a:ext cx="3045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Steve Singer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1905000"/>
            <a:ext cx="3300984" cy="146304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GRAND AMORE`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8" r="2114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Hybrid Tea by </a:t>
            </a:r>
            <a:r>
              <a:rPr lang="en-US" sz="2400" dirty="0" err="1" smtClean="0">
                <a:solidFill>
                  <a:schemeClr val="tx1"/>
                </a:solidFill>
              </a:rPr>
              <a:t>Kordes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5486400"/>
            <a:ext cx="235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Star Roses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36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F2015"/>
                </a:solidFill>
              </a:rPr>
              <a:t>SWEET ANGEL</a:t>
            </a:r>
            <a:br>
              <a:rPr lang="en-US" b="1" dirty="0" smtClean="0">
                <a:solidFill>
                  <a:srgbClr val="0F2015"/>
                </a:solidFill>
              </a:rPr>
            </a:br>
            <a:r>
              <a:rPr lang="en-US" sz="2400" dirty="0" smtClean="0">
                <a:solidFill>
                  <a:srgbClr val="0F2015"/>
                </a:solidFill>
              </a:rPr>
              <a:t>Hybrid Tea by Fred Wright</a:t>
            </a:r>
            <a:endParaRPr lang="en-US" b="1" dirty="0">
              <a:solidFill>
                <a:srgbClr val="0F201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2324100"/>
            <a:ext cx="5262562" cy="3508375"/>
          </a:xfrm>
        </p:spPr>
      </p:pic>
      <p:sp>
        <p:nvSpPr>
          <p:cNvPr id="5" name="TextBox 4"/>
          <p:cNvSpPr txBox="1"/>
          <p:nvPr/>
        </p:nvSpPr>
        <p:spPr>
          <a:xfrm>
            <a:off x="3124200" y="5943600"/>
            <a:ext cx="2257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by Fred Wright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099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STEPHEN RULO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400" dirty="0" err="1" smtClean="0">
                <a:solidFill>
                  <a:schemeClr val="tx1"/>
                </a:solidFill>
              </a:rPr>
              <a:t>Grandiflora</a:t>
            </a:r>
            <a:r>
              <a:rPr lang="en-US" sz="2400" dirty="0" smtClean="0">
                <a:solidFill>
                  <a:schemeClr val="tx1"/>
                </a:solidFill>
              </a:rPr>
              <a:t> by William Chaney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46" y="2324100"/>
            <a:ext cx="3705721" cy="3508375"/>
          </a:xfrm>
        </p:spPr>
      </p:pic>
      <p:sp>
        <p:nvSpPr>
          <p:cNvPr id="5" name="TextBox 4"/>
          <p:cNvSpPr txBox="1"/>
          <p:nvPr/>
        </p:nvSpPr>
        <p:spPr>
          <a:xfrm>
            <a:off x="2590800" y="6010759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Steve Singer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4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HYBRID TEA SEEDLING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David Clemons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866" y="2324100"/>
            <a:ext cx="2631281" cy="3508375"/>
          </a:xfrm>
        </p:spPr>
      </p:pic>
      <p:sp>
        <p:nvSpPr>
          <p:cNvPr id="5" name="TextBox 4"/>
          <p:cNvSpPr txBox="1"/>
          <p:nvPr/>
        </p:nvSpPr>
        <p:spPr>
          <a:xfrm>
            <a:off x="2895600" y="5868692"/>
            <a:ext cx="295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David Clemons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27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8229600" cy="546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7240" y="6141226"/>
            <a:ext cx="359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and text by John </a:t>
            </a:r>
            <a:r>
              <a:rPr lang="en-US" dirty="0" err="1" smtClean="0"/>
              <a:t>Mattia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51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0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495800" y="5334000"/>
            <a:ext cx="3200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FLORIBUNDAS!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75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MADISON GRACE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Floribunda by Tommy Hebert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1"/>
          <a:stretch/>
        </p:blipFill>
        <p:spPr>
          <a:xfrm>
            <a:off x="3276600" y="2133600"/>
            <a:ext cx="2544462" cy="3592190"/>
          </a:xfrm>
        </p:spPr>
      </p:pic>
      <p:sp>
        <p:nvSpPr>
          <p:cNvPr id="6" name="TextBox 5"/>
          <p:cNvSpPr txBox="1"/>
          <p:nvPr/>
        </p:nvSpPr>
        <p:spPr>
          <a:xfrm>
            <a:off x="2743200" y="5911334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Photo by Tommy Hebert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11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Thelma 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Floribunda by Tommy Hebert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1" t="15633" r="28932" b="7315"/>
          <a:stretch/>
        </p:blipFill>
        <p:spPr>
          <a:xfrm>
            <a:off x="2895600" y="2369989"/>
            <a:ext cx="3048000" cy="3038382"/>
          </a:xfrm>
        </p:spPr>
      </p:pic>
      <p:sp>
        <p:nvSpPr>
          <p:cNvPr id="5" name="TextBox 4"/>
          <p:cNvSpPr txBox="1"/>
          <p:nvPr/>
        </p:nvSpPr>
        <p:spPr>
          <a:xfrm>
            <a:off x="2895600" y="56555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Tommy Hebert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18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San Diego Sweetheart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Floribunda by Frank Strickland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94" y="2324100"/>
            <a:ext cx="4745824" cy="3508375"/>
          </a:xfrm>
        </p:spPr>
      </p:pic>
      <p:sp>
        <p:nvSpPr>
          <p:cNvPr id="5" name="TextBox 4"/>
          <p:cNvSpPr txBox="1"/>
          <p:nvPr/>
        </p:nvSpPr>
        <p:spPr>
          <a:xfrm>
            <a:off x="2743200" y="5935851"/>
            <a:ext cx="345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Bob Martin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71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SWEET MARLON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Hybrid Tea by Fred Wright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09800"/>
            <a:ext cx="5592820" cy="3726217"/>
          </a:xfrm>
        </p:spPr>
      </p:pic>
      <p:sp>
        <p:nvSpPr>
          <p:cNvPr id="7" name="TextBox 6"/>
          <p:cNvSpPr txBox="1"/>
          <p:nvPr/>
        </p:nvSpPr>
        <p:spPr>
          <a:xfrm>
            <a:off x="4876800" y="6077919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58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KETCHUP AND MUSTARD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3776631" cy="45259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0"/>
            <a:ext cx="3657600" cy="317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58" y="4343400"/>
            <a:ext cx="2176272" cy="2057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858" y="6115439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Weeks Roses Photo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0" y="5257800"/>
            <a:ext cx="2109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Floribunda  by</a:t>
            </a:r>
          </a:p>
          <a:p>
            <a:r>
              <a:rPr lang="en-US" dirty="0" smtClean="0"/>
              <a:t>Christian </a:t>
            </a:r>
            <a:r>
              <a:rPr lang="en-US" dirty="0" err="1" smtClean="0"/>
              <a:t>Bedard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00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OH MY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Floribunda by Christian </a:t>
            </a:r>
            <a:r>
              <a:rPr lang="en-US" sz="2700" dirty="0" err="1" smtClean="0">
                <a:solidFill>
                  <a:schemeClr val="tx1"/>
                </a:solidFill>
              </a:rPr>
              <a:t>Bedard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009" y="2324100"/>
            <a:ext cx="2692995" cy="3508375"/>
          </a:xfrm>
        </p:spPr>
      </p:pic>
      <p:sp>
        <p:nvSpPr>
          <p:cNvPr id="5" name="TextBox 4"/>
          <p:cNvSpPr txBox="1"/>
          <p:nvPr/>
        </p:nvSpPr>
        <p:spPr>
          <a:xfrm>
            <a:off x="3352800" y="5902449"/>
            <a:ext cx="193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Weeks Roses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31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148486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CRISTINA LYNNE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by Kitty </a:t>
            </a:r>
            <a:r>
              <a:rPr lang="en-US" sz="2700" dirty="0" err="1" smtClean="0">
                <a:solidFill>
                  <a:schemeClr val="tx1"/>
                </a:solidFill>
              </a:rPr>
              <a:t>Belendez</a:t>
            </a:r>
            <a:r>
              <a:rPr lang="en-US" sz="2700" dirty="0" smtClean="0">
                <a:solidFill>
                  <a:schemeClr val="tx1"/>
                </a:solidFill>
              </a:rPr>
              <a:t/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Floribunda Sport of Pinnacle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57600"/>
            <a:ext cx="3276600" cy="2555748"/>
          </a:xfrm>
        </p:spPr>
      </p:pic>
      <p:sp>
        <p:nvSpPr>
          <p:cNvPr id="7" name="TextBox 6"/>
          <p:cNvSpPr txBox="1"/>
          <p:nvPr/>
        </p:nvSpPr>
        <p:spPr>
          <a:xfrm>
            <a:off x="4800600" y="5638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Photos by Kitty </a:t>
            </a:r>
            <a:r>
              <a:rPr lang="en-US" dirty="0" err="1" smtClean="0"/>
              <a:t>Belendez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359" y="2057400"/>
            <a:ext cx="3505200" cy="344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5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1200"/>
            <a:ext cx="3352800" cy="251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3820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FIFI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Floribunda by Henson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b="6603"/>
          <a:stretch/>
        </p:blipFill>
        <p:spPr>
          <a:xfrm>
            <a:off x="3505200" y="3351465"/>
            <a:ext cx="3107410" cy="3047037"/>
          </a:xfrm>
        </p:spPr>
      </p:pic>
      <p:sp>
        <p:nvSpPr>
          <p:cNvPr id="3" name="TextBox 2"/>
          <p:cNvSpPr txBox="1"/>
          <p:nvPr/>
        </p:nvSpPr>
        <p:spPr>
          <a:xfrm>
            <a:off x="6553200" y="4874984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</a:t>
            </a:r>
          </a:p>
          <a:p>
            <a:r>
              <a:rPr lang="en-US" dirty="0" smtClean="0"/>
              <a:t>of Steve Singer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4572000"/>
            <a:ext cx="191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Shockley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ME &amp; MRS JONES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Floribunda by Steve Jones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563" y="2324100"/>
            <a:ext cx="3973887" cy="3508375"/>
          </a:xfrm>
        </p:spPr>
      </p:pic>
      <p:sp>
        <p:nvSpPr>
          <p:cNvPr id="5" name="TextBox 4"/>
          <p:cNvSpPr txBox="1"/>
          <p:nvPr/>
        </p:nvSpPr>
        <p:spPr>
          <a:xfrm>
            <a:off x="2895600" y="5924249"/>
            <a:ext cx="309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Sandy Lundberg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08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BULLSEYE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Shrub by Peter James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061418"/>
            <a:ext cx="3239386" cy="3869267"/>
          </a:xfrm>
        </p:spPr>
      </p:pic>
      <p:sp>
        <p:nvSpPr>
          <p:cNvPr id="8" name="TextBox 7"/>
          <p:cNvSpPr txBox="1"/>
          <p:nvPr/>
        </p:nvSpPr>
        <p:spPr>
          <a:xfrm>
            <a:off x="3429000" y="6019800"/>
            <a:ext cx="193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Weeks Roses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6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JOLENE ADAMS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Floribunda by James </a:t>
            </a:r>
            <a:r>
              <a:rPr lang="en-US" sz="2700" dirty="0" err="1" smtClean="0">
                <a:solidFill>
                  <a:schemeClr val="tx1"/>
                </a:solidFill>
              </a:rPr>
              <a:t>Sproul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73" y="2324100"/>
            <a:ext cx="4461266" cy="3508375"/>
          </a:xfrm>
        </p:spPr>
      </p:pic>
      <p:sp>
        <p:nvSpPr>
          <p:cNvPr id="5" name="TextBox 4"/>
          <p:cNvSpPr txBox="1"/>
          <p:nvPr/>
        </p:nvSpPr>
        <p:spPr>
          <a:xfrm>
            <a:off x="3886200" y="5911334"/>
            <a:ext cx="271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James </a:t>
            </a:r>
            <a:r>
              <a:rPr lang="en-US" dirty="0" err="1" smtClean="0"/>
              <a:t>Sproul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CHOOSE LIFE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Floribunda by James </a:t>
            </a:r>
            <a:r>
              <a:rPr lang="en-US" sz="2700" dirty="0" err="1" smtClean="0">
                <a:solidFill>
                  <a:schemeClr val="tx1"/>
                </a:solidFill>
              </a:rPr>
              <a:t>Sproul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604" y="2324100"/>
            <a:ext cx="3331804" cy="3508375"/>
          </a:xfrm>
        </p:spPr>
      </p:pic>
      <p:sp>
        <p:nvSpPr>
          <p:cNvPr id="5" name="TextBox 4"/>
          <p:cNvSpPr txBox="1"/>
          <p:nvPr/>
        </p:nvSpPr>
        <p:spPr>
          <a:xfrm>
            <a:off x="3124200" y="5911334"/>
            <a:ext cx="271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James </a:t>
            </a:r>
            <a:r>
              <a:rPr lang="en-US" dirty="0" err="1" smtClean="0"/>
              <a:t>Sproul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9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956" y="60960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</a:rPr>
              <a:t>Sproul’s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Eyeconic</a:t>
            </a:r>
            <a:r>
              <a:rPr lang="en-US" sz="3600" b="1" dirty="0" smtClean="0">
                <a:solidFill>
                  <a:schemeClr val="tx1"/>
                </a:solidFill>
              </a:rPr>
              <a:t> Roses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5942112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PINK   </a:t>
            </a:r>
            <a:r>
              <a:rPr lang="en-US" sz="2000" b="1" dirty="0" smtClean="0"/>
              <a:t>Pomegranate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03556" y="5398228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 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LEMONADE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44958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Photos </a:t>
            </a:r>
          </a:p>
          <a:p>
            <a:r>
              <a:rPr lang="en-US" sz="1600" dirty="0" smtClean="0"/>
              <a:t>Courtesy of Star Roses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074175"/>
            <a:ext cx="2275085" cy="1982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85" y="1828800"/>
            <a:ext cx="1949667" cy="1929052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28800"/>
            <a:ext cx="1802834" cy="1966178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032" y="4061260"/>
            <a:ext cx="2224869" cy="20139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38400" y="3707801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  Melon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939907" y="6075178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Lemonade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932869" y="3691928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Pink Lemonade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25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6" t="9989" r="11463" b="15940"/>
          <a:stretch/>
        </p:blipFill>
        <p:spPr>
          <a:xfrm>
            <a:off x="990600" y="762000"/>
            <a:ext cx="5355957" cy="546327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3810000" y="2667000"/>
            <a:ext cx="2057400" cy="9174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Smile for the camera, ladies!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79364" y="4953000"/>
            <a:ext cx="157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</a:t>
            </a:r>
          </a:p>
          <a:p>
            <a:r>
              <a:rPr lang="en-US" dirty="0" smtClean="0"/>
              <a:t>Dona Martin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81800" y="1981200"/>
            <a:ext cx="15704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Miniatures </a:t>
            </a:r>
          </a:p>
          <a:p>
            <a:pPr algn="ctr"/>
            <a:r>
              <a:rPr lang="en-US" sz="2000" b="1" dirty="0" smtClean="0"/>
              <a:t>And</a:t>
            </a:r>
          </a:p>
          <a:p>
            <a:pPr algn="ctr"/>
            <a:r>
              <a:rPr lang="en-US" sz="2000" b="1" dirty="0" err="1" smtClean="0"/>
              <a:t>Minifloras</a:t>
            </a:r>
            <a:endParaRPr lang="en-US" sz="2000" b="1" dirty="0" smtClean="0"/>
          </a:p>
          <a:p>
            <a:pPr algn="ctr"/>
            <a:r>
              <a:rPr lang="en-US" sz="2000" b="1" dirty="0" smtClean="0">
                <a:latin typeface="Impact" pitchFamily="34" charset="0"/>
              </a:rPr>
              <a:t>ROCK !</a:t>
            </a:r>
          </a:p>
        </p:txBody>
      </p:sp>
    </p:spTree>
    <p:extLst>
      <p:ext uri="{BB962C8B-B14F-4D97-AF65-F5344CB8AC3E}">
        <p14:creationId xmlns:p14="http://schemas.microsoft.com/office/powerpoint/2010/main" val="28606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2" y="457200"/>
            <a:ext cx="3346407" cy="35909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29000"/>
            <a:ext cx="4038600" cy="3028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7200" y="1560163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Hey Jack</a:t>
            </a:r>
          </a:p>
          <a:p>
            <a:pPr algn="ctr"/>
            <a:r>
              <a:rPr lang="en-US" sz="2400" dirty="0" smtClean="0"/>
              <a:t>Hybrid Tea by Fred Wright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11236" y="4075269"/>
            <a:ext cx="1196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 by</a:t>
            </a:r>
          </a:p>
          <a:p>
            <a:r>
              <a:rPr lang="en-US" sz="1400" dirty="0" smtClean="0"/>
              <a:t>Larry Meyer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933225" y="5903607"/>
            <a:ext cx="2307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 by Carol Shockley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5964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8193"/>
            <a:ext cx="8501166" cy="63653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800" y="228600"/>
            <a:ext cx="2289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</a:rPr>
              <a:t>Minis &amp;</a:t>
            </a:r>
          </a:p>
          <a:p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</a:rPr>
              <a:t>Minifloras</a:t>
            </a:r>
            <a:endParaRPr lang="en-US" sz="3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5867400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</a:rPr>
              <a:t>JOY </a:t>
            </a:r>
            <a:endParaRPr lang="en-US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4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300" y="306580"/>
            <a:ext cx="2315700" cy="3657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3886200"/>
            <a:ext cx="2228850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45" y="2771937"/>
            <a:ext cx="3314700" cy="441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25" y="1362237"/>
            <a:ext cx="2114550" cy="2819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7" y="3276600"/>
            <a:ext cx="2673783" cy="4191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0" y="3671793"/>
            <a:ext cx="2032000" cy="304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0" y="707737"/>
            <a:ext cx="1101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2013</a:t>
            </a:r>
            <a:endParaRPr lang="en-US" sz="3200" b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7" y="0"/>
            <a:ext cx="2667000" cy="20002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961" y="0"/>
            <a:ext cx="2438400" cy="3657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2" y="2000250"/>
            <a:ext cx="2578961" cy="1364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Gill Sans MT" panose="020B0502020104020203" pitchFamily="34" charset="0"/>
              </a:rPr>
              <a:t>Madison </a:t>
            </a:r>
          </a:p>
          <a:p>
            <a:pPr algn="ctr"/>
            <a:r>
              <a:rPr lang="en-US" b="1" dirty="0" smtClean="0">
                <a:solidFill>
                  <a:srgbClr val="7030A0"/>
                </a:solidFill>
                <a:latin typeface="Gill Sans MT" panose="020B0502020104020203" pitchFamily="34" charset="0"/>
              </a:rPr>
              <a:t>Anne </a:t>
            </a:r>
          </a:p>
          <a:p>
            <a:pPr algn="ctr"/>
            <a:r>
              <a:rPr lang="en-US" b="1" dirty="0" smtClean="0">
                <a:solidFill>
                  <a:srgbClr val="7030A0"/>
                </a:solidFill>
                <a:latin typeface="Gill Sans MT" panose="020B0502020104020203" pitchFamily="34" charset="0"/>
              </a:rPr>
              <a:t>Shockley</a:t>
            </a:r>
            <a:endParaRPr lang="en-US" b="1" dirty="0">
              <a:solidFill>
                <a:srgbClr val="7030A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14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SANDY’S PICK 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Frank </a:t>
            </a:r>
            <a:r>
              <a:rPr lang="en-US" sz="2700" dirty="0" err="1" smtClean="0">
                <a:solidFill>
                  <a:schemeClr val="tx1"/>
                </a:solidFill>
              </a:rPr>
              <a:t>Benardella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2701" y="5774432"/>
            <a:ext cx="321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Sandy Lundberg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190" y="2324100"/>
            <a:ext cx="3672632" cy="3508375"/>
          </a:xfrm>
        </p:spPr>
      </p:pic>
    </p:spTree>
    <p:extLst>
      <p:ext uri="{BB962C8B-B14F-4D97-AF65-F5344CB8AC3E}">
        <p14:creationId xmlns:p14="http://schemas.microsoft.com/office/powerpoint/2010/main" val="349244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DR. TOMMY CAIRNS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Miniature by Frank </a:t>
            </a:r>
            <a:r>
              <a:rPr lang="en-US" sz="2400" dirty="0" err="1" smtClean="0">
                <a:solidFill>
                  <a:schemeClr val="tx1"/>
                </a:solidFill>
              </a:rPr>
              <a:t>Benardella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321690"/>
            <a:ext cx="1901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Bob Martin Photo</a:t>
            </a:r>
            <a:endParaRPr lang="en-US" sz="1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b="6109"/>
          <a:stretch/>
        </p:blipFill>
        <p:spPr>
          <a:xfrm>
            <a:off x="641888" y="1828800"/>
            <a:ext cx="3037804" cy="245914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733800"/>
            <a:ext cx="3352800" cy="2682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090" y="1828800"/>
            <a:ext cx="2779734" cy="27797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0012" y="5831265"/>
            <a:ext cx="1757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Andrew Hearne</a:t>
            </a:r>
          </a:p>
          <a:p>
            <a:pPr algn="ctr"/>
            <a:r>
              <a:rPr lang="en-US" sz="1600" dirty="0" smtClean="0"/>
              <a:t> Photo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314490" y="4660244"/>
            <a:ext cx="2164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Tom Mayhew Photo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474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PINK FLAMENCO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Miniature by Frank </a:t>
            </a:r>
            <a:r>
              <a:rPr lang="en-US" sz="2700" dirty="0" err="1" smtClean="0">
                <a:solidFill>
                  <a:schemeClr val="tx1"/>
                </a:solidFill>
              </a:rPr>
              <a:t>Benardella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434658"/>
            <a:ext cx="2971800" cy="3346247"/>
          </a:xfrm>
        </p:spPr>
      </p:pic>
      <p:sp>
        <p:nvSpPr>
          <p:cNvPr id="3" name="TextBox 2"/>
          <p:cNvSpPr txBox="1"/>
          <p:nvPr/>
        </p:nvSpPr>
        <p:spPr>
          <a:xfrm>
            <a:off x="2667000" y="5966847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Greenheart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tx1"/>
                </a:solidFill>
              </a:rPr>
              <a:t>MAGIC SHOW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Miniature by Frank </a:t>
            </a:r>
            <a:r>
              <a:rPr lang="en-US" sz="2700" dirty="0" err="1" smtClean="0">
                <a:solidFill>
                  <a:schemeClr val="tx1"/>
                </a:solidFill>
              </a:rPr>
              <a:t>Benardella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5943600"/>
            <a:ext cx="220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Dona Martin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19" y="2324100"/>
            <a:ext cx="3508375" cy="3508375"/>
          </a:xfrm>
        </p:spPr>
      </p:pic>
    </p:spTree>
    <p:extLst>
      <p:ext uri="{BB962C8B-B14F-4D97-AF65-F5344CB8AC3E}">
        <p14:creationId xmlns:p14="http://schemas.microsoft.com/office/powerpoint/2010/main" val="419126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PATRON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err="1" smtClean="0">
                <a:solidFill>
                  <a:schemeClr val="tx1"/>
                </a:solidFill>
              </a:rPr>
              <a:t>Miniflora</a:t>
            </a:r>
            <a:r>
              <a:rPr lang="en-US" sz="2400" dirty="0" smtClean="0">
                <a:solidFill>
                  <a:schemeClr val="tx1"/>
                </a:solidFill>
              </a:rPr>
              <a:t> by Frank </a:t>
            </a:r>
            <a:r>
              <a:rPr lang="en-US" sz="2400" dirty="0" err="1" smtClean="0">
                <a:solidFill>
                  <a:schemeClr val="tx1"/>
                </a:solidFill>
              </a:rPr>
              <a:t>Benardella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5943600"/>
            <a:ext cx="3060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courtesy of Bob Martin</a:t>
            </a:r>
            <a:endParaRPr lang="en-US" sz="1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956" y="2324100"/>
            <a:ext cx="3289101" cy="3508375"/>
          </a:xfrm>
        </p:spPr>
      </p:pic>
    </p:spTree>
    <p:extLst>
      <p:ext uri="{BB962C8B-B14F-4D97-AF65-F5344CB8AC3E}">
        <p14:creationId xmlns:p14="http://schemas.microsoft.com/office/powerpoint/2010/main" val="237540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SHOWSTOPPER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Frank </a:t>
            </a:r>
            <a:r>
              <a:rPr lang="en-US" sz="2700" dirty="0" err="1" smtClean="0">
                <a:solidFill>
                  <a:schemeClr val="tx1"/>
                </a:solidFill>
              </a:rPr>
              <a:t>Benardella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33600"/>
            <a:ext cx="4114800" cy="4114800"/>
          </a:xfrm>
        </p:spPr>
      </p:pic>
      <p:sp>
        <p:nvSpPr>
          <p:cNvPr id="5" name="TextBox 4"/>
          <p:cNvSpPr txBox="1"/>
          <p:nvPr/>
        </p:nvSpPr>
        <p:spPr>
          <a:xfrm>
            <a:off x="6629400" y="5715000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Ivor Mace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3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BENARDELLA SEEDLINGS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BENbrave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3094717"/>
            <a:ext cx="3419475" cy="259579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BENStri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048000"/>
            <a:ext cx="3140075" cy="3164229"/>
          </a:xfrm>
        </p:spPr>
      </p:pic>
    </p:spTree>
    <p:extLst>
      <p:ext uri="{BB962C8B-B14F-4D97-AF65-F5344CB8AC3E}">
        <p14:creationId xmlns:p14="http://schemas.microsoft.com/office/powerpoint/2010/main" val="81908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ALYSHEBA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Miniature by David Clemons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5991453"/>
            <a:ext cx="218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Peter Alonso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362200"/>
            <a:ext cx="3364675" cy="3508375"/>
          </a:xfrm>
        </p:spPr>
      </p:pic>
    </p:spTree>
    <p:extLst>
      <p:ext uri="{BB962C8B-B14F-4D97-AF65-F5344CB8AC3E}">
        <p14:creationId xmlns:p14="http://schemas.microsoft.com/office/powerpoint/2010/main" val="98177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3037</TotalTime>
  <Words>1557</Words>
  <Application>Microsoft Office PowerPoint</Application>
  <PresentationFormat>On-screen Show (4:3)</PresentationFormat>
  <Paragraphs>428</Paragraphs>
  <Slides>159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159</vt:i4>
      </vt:variant>
    </vt:vector>
  </HeadingPairs>
  <TitlesOfParts>
    <vt:vector size="162" baseType="lpstr">
      <vt:lpstr>1_Thatch</vt:lpstr>
      <vt:lpstr>2_Thatch</vt:lpstr>
      <vt:lpstr>Austin</vt:lpstr>
      <vt:lpstr>                            CHOICE ROSES FOR 2012:  Latest and Classic  </vt:lpstr>
      <vt:lpstr>PowerPoint Presentation</vt:lpstr>
      <vt:lpstr>PowerPoint Presentation</vt:lpstr>
      <vt:lpstr>MARLON’S DAY  Hybrid Tea by Fred Wright </vt:lpstr>
      <vt:lpstr>BROTHER HUGH Hybrid Tea by Fred Wright</vt:lpstr>
      <vt:lpstr>DAVID’S LOVE </vt:lpstr>
      <vt:lpstr>SWEET ANGEL Hybrid Tea by Fred Wright</vt:lpstr>
      <vt:lpstr>SWEET MARLON Hybrid Tea by Fred Wright</vt:lpstr>
      <vt:lpstr>PowerPoint Presentation</vt:lpstr>
      <vt:lpstr>GEMINI’S CHARM Hybrid Tea by Fred Wright</vt:lpstr>
      <vt:lpstr>MOM AND POP WRIGHT Hybrid Tea by Fred Wright</vt:lpstr>
      <vt:lpstr>MAGNIFICENCE Hybrid Tea by Fred Wright</vt:lpstr>
      <vt:lpstr>DONNA’S GRACE </vt:lpstr>
      <vt:lpstr>BOLD AND BEAUTIFUL  Hybrid Tea by Fred Wright</vt:lpstr>
      <vt:lpstr>MY MARY ANN Hybrid Tea by Fred Wright</vt:lpstr>
      <vt:lpstr>SUNDAY EVENING Hybrid Tea by Fred Wright</vt:lpstr>
      <vt:lpstr>MR. CALEB Hybrid Tea by Fred Wright</vt:lpstr>
      <vt:lpstr> MISS KATELYN    Hybrid Tea by Fred Wright                   </vt:lpstr>
      <vt:lpstr>MY LADY BARBARA Hybrid Tea by Fred Wright</vt:lpstr>
      <vt:lpstr>THE GREAT WHITE Hybrid Tea by Fred Wright</vt:lpstr>
      <vt:lpstr>DAISY LOUISE Hybrid Tea by Fred Wright</vt:lpstr>
      <vt:lpstr>                         BROTHER JACK Hybrid Tea by Fred Wright                </vt:lpstr>
      <vt:lpstr>SISTER RUBY  Hybrid Tea by Fred Wright</vt:lpstr>
      <vt:lpstr>Fred Wright’s Hybrid Teas</vt:lpstr>
      <vt:lpstr>EDDIE EDWARDS Hybrid Tea by Fred Wright</vt:lpstr>
      <vt:lpstr>Hybrid Teas by Fred Wright</vt:lpstr>
      <vt:lpstr>MS. JAN Hybrid Tea </vt:lpstr>
      <vt:lpstr>TOP GUN Hybrid Tea By Fred Wright</vt:lpstr>
      <vt:lpstr>PowerPoint Presentation</vt:lpstr>
      <vt:lpstr>PowerPoint Presentation</vt:lpstr>
      <vt:lpstr>RANDY SCOTT  Hybrid Tea       HT by John Smith</vt:lpstr>
      <vt:lpstr>DINA GEE Hybrid Tea by John Smith</vt:lpstr>
      <vt:lpstr>                         SNUFFY</vt:lpstr>
      <vt:lpstr>SUNNY SUNDAYS Hybrid Tea by John Smith </vt:lpstr>
      <vt:lpstr>A few more… SUNNY SUNDAYS</vt:lpstr>
      <vt:lpstr>SILVER CREAM Hybrid Tea by John Smith</vt:lpstr>
      <vt:lpstr>BABIES BLUSH Hybrid Tea by John Smith</vt:lpstr>
      <vt:lpstr>John Smith’s  Hybrid Tea Seedling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SHUG Hybrid Tea by Tommy Hebert</vt:lpstr>
      <vt:lpstr>RESA G Hybrid Tea by Tommy Hebert</vt:lpstr>
      <vt:lpstr>MS. TIS Hybrid Tea by Tommy Hebert</vt:lpstr>
      <vt:lpstr>SUPER NOVA Hybrid Tea by Tommy Hebert</vt:lpstr>
      <vt:lpstr>PowerPoint Presentation</vt:lpstr>
      <vt:lpstr>CRESCENDO Hybrid Tea by Keith Zary</vt:lpstr>
      <vt:lpstr>LOVE’S KISS </vt:lpstr>
      <vt:lpstr>ALWAYS AND FOREVER Hybrid Tea by Keith Zary</vt:lpstr>
      <vt:lpstr>NEIL DIAMOND Hybrid Tea by Tom Carruth</vt:lpstr>
      <vt:lpstr>CINNAMON DOLCE Meilland Hybrid Tea</vt:lpstr>
      <vt:lpstr>FRANCIS MEILLAND Meilland Hybrid Tea</vt:lpstr>
      <vt:lpstr>MERCURY RISING Meilland Hybrid Tea</vt:lpstr>
      <vt:lpstr>DONA MARTIN  Sport of Randy Scott </vt:lpstr>
      <vt:lpstr>LILAC SURPRISE Bob Martin’s Sport of Dona Martin</vt:lpstr>
      <vt:lpstr>ZACH NOBLES, HT Satish Prabhu’s Sport of Let Freedom Ring</vt:lpstr>
      <vt:lpstr>PowerPoint Presentation</vt:lpstr>
      <vt:lpstr>MISS KITTY by Kitty Belendez  Hybrid Tea Sport of Cajun Moon</vt:lpstr>
      <vt:lpstr>CORETTA SCOTT KING Hybrid Tea by Christian Bedard</vt:lpstr>
      <vt:lpstr>PACIFIC CELEBRATION Hybrid Tea by Frank Strickland</vt:lpstr>
      <vt:lpstr>TANIA NORRIS Hybrid Tea by Luis Desamero</vt:lpstr>
      <vt:lpstr>HOT LADY Hybrid Tea ~ Florist Rose</vt:lpstr>
      <vt:lpstr>ISABELLE Hybrid Tea Florist Rose</vt:lpstr>
      <vt:lpstr>JULIA’S KISS Hybrid Tea by Lionel Poole</vt:lpstr>
      <vt:lpstr>GIRLS NIGHT OUT Hybrid Tea by Meilland</vt:lpstr>
      <vt:lpstr>PAROLE (aka Buxom Beauty)</vt:lpstr>
      <vt:lpstr>GRAND AMORE`</vt:lpstr>
      <vt:lpstr>STEPHEN RULO Grandiflora by William Chaney</vt:lpstr>
      <vt:lpstr>HYBRID TEA SEEDLING David Clemons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MADISON GRACE  Floribunda by Tommy Hebert</vt:lpstr>
      <vt:lpstr>Thelma G  Floribunda by Tommy Hebert</vt:lpstr>
      <vt:lpstr>San Diego Sweetheart Floribunda by Frank Strickland</vt:lpstr>
      <vt:lpstr>KETCHUP AND MUSTARD </vt:lpstr>
      <vt:lpstr>OH MY Floribunda by Christian Bedard</vt:lpstr>
      <vt:lpstr>CRISTINA LYNNE  by Kitty Belendez Floribunda Sport of Pinnacle</vt:lpstr>
      <vt:lpstr>FIFI  Floribunda by Henson</vt:lpstr>
      <vt:lpstr>ME &amp; MRS JONES Floribunda by Steve Jones</vt:lpstr>
      <vt:lpstr>BULLSEYE  Shrub by Peter James</vt:lpstr>
      <vt:lpstr>JOLENE ADAMS Floribunda by James Sproul</vt:lpstr>
      <vt:lpstr>CHOOSE LIFE Floribunda by James Sproul</vt:lpstr>
      <vt:lpstr>Sproul’s Eyeconic Roses</vt:lpstr>
      <vt:lpstr>PowerPoint Presentation</vt:lpstr>
      <vt:lpstr>PowerPoint Presentation</vt:lpstr>
      <vt:lpstr>PowerPoint Presentation</vt:lpstr>
      <vt:lpstr>SANDY’S PICK   Miniflora by Frank Benardella</vt:lpstr>
      <vt:lpstr>DR. TOMMY CAIRNS Miniature by Frank Benardella</vt:lpstr>
      <vt:lpstr>PINK FLAMENCO Miniature by Frank Benardella</vt:lpstr>
      <vt:lpstr> MAGIC SHOW Miniature by Frank Benardella</vt:lpstr>
      <vt:lpstr>PATRON Miniflora by Frank Benardella</vt:lpstr>
      <vt:lpstr>SHOWSTOPPER Miniflora by Frank Benardella</vt:lpstr>
      <vt:lpstr>BENARDELLA SEEDLINGS</vt:lpstr>
      <vt:lpstr>ALYSHEBA Miniature by David Clemons</vt:lpstr>
      <vt:lpstr>GHOSTZAPPER Miniflora by David Clemons</vt:lpstr>
      <vt:lpstr>TAMMY CLEMONS Miniflora by David Clemons</vt:lpstr>
      <vt:lpstr>PowerPoint Presentation</vt:lpstr>
      <vt:lpstr>CLEMONS’ SEEDLINGS</vt:lpstr>
      <vt:lpstr>DAVID CLEMONS  MINIFLORAS</vt:lpstr>
      <vt:lpstr>PowerPoint Presentation</vt:lpstr>
      <vt:lpstr>COCONUT SHRIMP Miniflora by Bob Martin</vt:lpstr>
      <vt:lpstr>ANGEL GRACE Miniflora  by Bob Martin</vt:lpstr>
      <vt:lpstr>COPPER SUNSET Miniflora by Bob Martin</vt:lpstr>
      <vt:lpstr>ALAKAZAM Miniflora by Bob Martin</vt:lpstr>
      <vt:lpstr>KLASSY LADY  Miniature by Diane Klassy</vt:lpstr>
      <vt:lpstr>“NOT FIRST CHOICE” Miniflora by Whit Wells</vt:lpstr>
      <vt:lpstr>MANUEL CUEVAS Miniflora by Whit Wells</vt:lpstr>
      <vt:lpstr>TATTOED DAUGHTER Miniflora by Whit Wells</vt:lpstr>
      <vt:lpstr>THE STREAK Miniature by Whit Wells</vt:lpstr>
      <vt:lpstr>WHIT WELLS ROSES~ For Love of Roses.com</vt:lpstr>
      <vt:lpstr>PowerPoint Presentation</vt:lpstr>
      <vt:lpstr>DADDY FRANK Miniature by Robbie Tucker</vt:lpstr>
      <vt:lpstr>RENEGADE Miniature by Robbie Tucker</vt:lpstr>
      <vt:lpstr>MARY PICKERSGILL Miniflora by Michael Williams</vt:lpstr>
      <vt:lpstr>PAULA SMART (aka Smart N Sassy)</vt:lpstr>
      <vt:lpstr>MELANIE DOWE Miniflora by Brad Jalbert</vt:lpstr>
      <vt:lpstr>VUCKO SIMIC Miniflora by Brad Jalbert</vt:lpstr>
      <vt:lpstr>LITTLE MUFF Miniature by Colin Horner</vt:lpstr>
      <vt:lpstr>THE LIGHTHOUSE Miniature by Jim Sproul</vt:lpstr>
      <vt:lpstr>DULCINEA Miniature by Jim Sproul</vt:lpstr>
      <vt:lpstr>PETER ALONSO Miniflora by Jim Sproul</vt:lpstr>
      <vt:lpstr>GINNY Sport of  Nancy Jean by  Gary Whitt</vt:lpstr>
      <vt:lpstr>COOPER Miniflora by Michael Williams</vt:lpstr>
      <vt:lpstr>SHAWN SEASE Miniflora by Michael Williams</vt:lpstr>
      <vt:lpstr>EDISTO Miniature by Michael Williams</vt:lpstr>
      <vt:lpstr>DAD’S LAD Ray Guillebeau’s Sport of Joy</vt:lpstr>
      <vt:lpstr>QUEEN OF HOPE Miniflora by Fred Wright</vt:lpstr>
      <vt:lpstr>GIFT OF LOVE Miniflora by Fred Wright</vt:lpstr>
      <vt:lpstr>CRYSTAL PALACE Miniflora by Fred Wright</vt:lpstr>
      <vt:lpstr>WRIGHT TOUCH Miniflora by Fred Wright</vt:lpstr>
      <vt:lpstr>GLOWING SUNSET Miniflora by Fred Wright</vt:lpstr>
      <vt:lpstr>SWEET MALLIE Miniature by Fred Wright</vt:lpstr>
      <vt:lpstr>MARY ALICE Miniflora by Fred Wright</vt:lpstr>
      <vt:lpstr>SHOWTIME Miniflora by Fred Wright</vt:lpstr>
      <vt:lpstr>PRINCESS KATELYN  Miniflora by Fred Wright</vt:lpstr>
      <vt:lpstr>VERNON’S DREAM  Miniflora by Fred Wright</vt:lpstr>
      <vt:lpstr>SANDUSKY Miniature by Glenn Smith, Jr. </vt:lpstr>
      <vt:lpstr>WANDERLUST Miniature by Glenn Smith, Jr. </vt:lpstr>
      <vt:lpstr>PETITE PRINCESS Miniflora by Dr. Don Johnson</vt:lpstr>
      <vt:lpstr>LITTLE RED BRITCHES Miniature by Paula Adlong</vt:lpstr>
      <vt:lpstr>INTIMIDATOR  Miniature by Vernon Rickard</vt:lpstr>
      <vt:lpstr>RICHARD ANTHONY’S MINIATURE SEEDLING</vt:lpstr>
      <vt:lpstr>Richard Anthony’s Sport of Magic Show</vt:lpstr>
      <vt:lpstr>CONTRARY MARY Miniflora by Don Myers</vt:lpstr>
      <vt:lpstr>INNOCENT BLUSH Miniflora by Peter Alonso</vt:lpstr>
      <vt:lpstr>OLIVIA ROSE Miniature by Steve Singer</vt:lpstr>
      <vt:lpstr>Hello, Gorgeous!</vt:lpstr>
      <vt:lpstr>HELLO SUNSHINE Miniflora by Chris Greenwood</vt:lpstr>
      <vt:lpstr>THE GOVERNATOR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GOLDEN OLDIES AND 2012 HORIZON ROSES</dc:title>
  <dc:creator>Carol</dc:creator>
  <cp:lastModifiedBy>Carol</cp:lastModifiedBy>
  <cp:revision>257</cp:revision>
  <dcterms:created xsi:type="dcterms:W3CDTF">2012-01-19T04:14:09Z</dcterms:created>
  <dcterms:modified xsi:type="dcterms:W3CDTF">2014-02-28T01:38:25Z</dcterms:modified>
</cp:coreProperties>
</file>